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1" r:id="rId3"/>
    <p:sldId id="276" r:id="rId4"/>
    <p:sldId id="259" r:id="rId5"/>
    <p:sldId id="275" r:id="rId6"/>
    <p:sldId id="2851" r:id="rId7"/>
    <p:sldId id="2852" r:id="rId8"/>
    <p:sldId id="2859" r:id="rId9"/>
    <p:sldId id="2858" r:id="rId10"/>
    <p:sldId id="2853" r:id="rId11"/>
    <p:sldId id="269" r:id="rId12"/>
    <p:sldId id="2854" r:id="rId13"/>
    <p:sldId id="2857"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6C3F4-8D41-4D88-80A0-887C815223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0A91030-8B86-4FE8-8944-F9CC88ECD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EAB023B-4915-47D8-A06B-B853AF97895D}"/>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F98DF2DD-3CF6-4E0E-B40A-09D3D9293E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3FF02-6E7B-4981-AC0E-6CA333771D17}"/>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23239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E697C-9E48-465A-BF0B-A7218B769C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5C7CE-6528-41AF-836B-351925A3B1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3A75-6AF1-4A5B-A4F4-C6C199FE22E6}"/>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E2747C64-86A0-4999-A846-934EEBD2AC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174247-F318-44C5-9441-5C42CDF2298F}"/>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204861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8227BE-AE5F-4297-9454-C4E856D20A1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B860E1-A24F-433F-A424-3AE3F259AFE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691406-3D62-400D-AADA-648B1432B373}"/>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703FEAC9-ED48-4D35-9E59-D8F19D2FC2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D4437D-0936-4D1E-BC11-E0FF9D7A8086}"/>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304989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normal">
    <p:spTree>
      <p:nvGrpSpPr>
        <p:cNvPr id="1" name=""/>
        <p:cNvGrpSpPr/>
        <p:nvPr/>
      </p:nvGrpSpPr>
      <p:grpSpPr>
        <a:xfrm>
          <a:off x="0" y="0"/>
          <a:ext cx="0" cy="0"/>
          <a:chOff x="0" y="0"/>
          <a:chExt cx="0" cy="0"/>
        </a:xfrm>
      </p:grpSpPr>
      <p:sp>
        <p:nvSpPr>
          <p:cNvPr id="12" name="11 Marcador de texto"/>
          <p:cNvSpPr>
            <a:spLocks noGrp="1"/>
          </p:cNvSpPr>
          <p:nvPr>
            <p:ph type="body" sz="quarter" idx="10"/>
          </p:nvPr>
        </p:nvSpPr>
        <p:spPr>
          <a:xfrm>
            <a:off x="605668" y="1691148"/>
            <a:ext cx="10980665" cy="3964587"/>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16" name="15 Título"/>
          <p:cNvSpPr>
            <a:spLocks noGrp="1"/>
          </p:cNvSpPr>
          <p:nvPr>
            <p:ph type="title"/>
          </p:nvPr>
        </p:nvSpPr>
        <p:spPr>
          <a:xfrm>
            <a:off x="609600" y="275167"/>
            <a:ext cx="10972800" cy="1143000"/>
          </a:xfrm>
          <a:prstGeom prst="rect">
            <a:avLst/>
          </a:prstGeom>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156435011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C5B2D-E1CC-4B64-B776-44D9811773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2C231B-0737-467B-9B27-35C2CB4C04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066BB-9D03-45BB-93D5-30C96DB759E4}"/>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92E7C2C4-005A-4B8D-ACD0-DC9F9F5C83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EFA5C5-F201-47C1-8A37-82CF9ABC04A4}"/>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85536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7E132-7871-4F4F-9E3E-7AF4ACAF135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258ABC-149C-4169-A370-0272F7D77F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F3A339-2797-4BB5-A409-8A5461B66A3A}"/>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A588CD9D-91E0-4299-869E-90715106B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C5400C-2225-4BFF-BA39-D66494CE3E0C}"/>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368434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A37A7-14ED-498C-B5C7-70CD21E3CA0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BA20E-F3A4-4F39-B9A1-2BD09B760B1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2D9D54C-37C5-42D9-8958-9830CE8BEF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E7E8C27-D86D-479C-A379-7C93BF321F6B}"/>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6" name="Marcador de pie de página 5">
            <a:extLst>
              <a:ext uri="{FF2B5EF4-FFF2-40B4-BE49-F238E27FC236}">
                <a16:creationId xmlns:a16="http://schemas.microsoft.com/office/drawing/2014/main" id="{56ED1D15-5354-4D3E-AE64-C3ABAE7883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899AE3-AD69-4CFB-AFF2-C3846C4844C9}"/>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253050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A7C1D-AF39-428C-838A-0C7A70B5F31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AA31FD-D810-4078-BFCD-1E29EE042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B1F90A-88D9-477D-BDAE-36FF837BD8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49D30F5-6FA9-448D-AD8B-58C8F4D59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9C8582-AF42-427A-8EE2-73456903EC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B7274C2-AD23-40D9-84B2-554532EE3830}"/>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8" name="Marcador de pie de página 7">
            <a:extLst>
              <a:ext uri="{FF2B5EF4-FFF2-40B4-BE49-F238E27FC236}">
                <a16:creationId xmlns:a16="http://schemas.microsoft.com/office/drawing/2014/main" id="{1ECA8D59-896A-46F2-BE1C-2810E7ADA29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D3FD280-A7C3-4282-8092-83FAC05F038D}"/>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35158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E0F2E-B3B9-4DCD-8365-0A2BB7686F0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6531B4C-F05D-43E4-81B1-9FD8399B70BA}"/>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4" name="Marcador de pie de página 3">
            <a:extLst>
              <a:ext uri="{FF2B5EF4-FFF2-40B4-BE49-F238E27FC236}">
                <a16:creationId xmlns:a16="http://schemas.microsoft.com/office/drawing/2014/main" id="{47040CEC-30E8-4B63-A544-826213A7C5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7D6676-0E3F-451F-AA73-7657102EFF23}"/>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55373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D95675-A46D-4D2C-870E-5E71E4FB6106}"/>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3" name="Marcador de pie de página 2">
            <a:extLst>
              <a:ext uri="{FF2B5EF4-FFF2-40B4-BE49-F238E27FC236}">
                <a16:creationId xmlns:a16="http://schemas.microsoft.com/office/drawing/2014/main" id="{8FAFAE0C-3187-4881-BD0F-BC24F60155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D004276-0B7F-49C3-A3B2-47DEA49C5536}"/>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36244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1BFBA-C79B-4B9C-8CAF-44C52BFB97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BFB310-D155-47A7-96F0-D8A45A843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B130CCA-98B7-48FA-9920-3B91B4BC7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C7DE1A-FF7C-4419-AE10-A375277651F9}"/>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6" name="Marcador de pie de página 5">
            <a:extLst>
              <a:ext uri="{FF2B5EF4-FFF2-40B4-BE49-F238E27FC236}">
                <a16:creationId xmlns:a16="http://schemas.microsoft.com/office/drawing/2014/main" id="{BEAF8A7A-932F-4E63-A407-9D63D6F77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2A2D8A-988F-4F01-824B-F52F9BE82EF0}"/>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404686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9E7A8-81FB-4EAD-BA0B-CD8A7A4CB4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92EEF84-AB83-4F9B-88F6-0249EC3B7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F72E7BE-0814-42BC-8751-6E6CED303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FEF3CD-A22B-4063-9F69-44C95305F0FE}"/>
              </a:ext>
            </a:extLst>
          </p:cNvPr>
          <p:cNvSpPr>
            <a:spLocks noGrp="1"/>
          </p:cNvSpPr>
          <p:nvPr>
            <p:ph type="dt" sz="half" idx="10"/>
          </p:nvPr>
        </p:nvSpPr>
        <p:spPr/>
        <p:txBody>
          <a:bodyPr/>
          <a:lstStyle/>
          <a:p>
            <a:fld id="{2953D1A7-9D77-463D-AE7B-9D81EC738D30}" type="datetimeFigureOut">
              <a:rPr lang="es-ES" smtClean="0"/>
              <a:t>19/04/2023</a:t>
            </a:fld>
            <a:endParaRPr lang="es-ES"/>
          </a:p>
        </p:txBody>
      </p:sp>
      <p:sp>
        <p:nvSpPr>
          <p:cNvPr id="6" name="Marcador de pie de página 5">
            <a:extLst>
              <a:ext uri="{FF2B5EF4-FFF2-40B4-BE49-F238E27FC236}">
                <a16:creationId xmlns:a16="http://schemas.microsoft.com/office/drawing/2014/main" id="{E76A80E3-B6B9-42BF-8B53-9E3B235472D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AD49E7-F20D-44A7-999B-4F969C2B433C}"/>
              </a:ext>
            </a:extLst>
          </p:cNvPr>
          <p:cNvSpPr>
            <a:spLocks noGrp="1"/>
          </p:cNvSpPr>
          <p:nvPr>
            <p:ph type="sldNum" sz="quarter" idx="12"/>
          </p:nvPr>
        </p:nvSpPr>
        <p:spPr/>
        <p:txBody>
          <a:bodyPr/>
          <a:lstStyle/>
          <a:p>
            <a:fld id="{808F1E39-F2A6-47C6-AD3C-7261268822F6}" type="slidenum">
              <a:rPr lang="es-ES" smtClean="0"/>
              <a:t>‹Nº›</a:t>
            </a:fld>
            <a:endParaRPr lang="es-ES"/>
          </a:p>
        </p:txBody>
      </p:sp>
    </p:spTree>
    <p:extLst>
      <p:ext uri="{BB962C8B-B14F-4D97-AF65-F5344CB8AC3E}">
        <p14:creationId xmlns:p14="http://schemas.microsoft.com/office/powerpoint/2010/main" val="355701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7B23EB-22CF-46E7-9091-D026362BD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31C341-48AE-4668-A670-2BFE641E8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BC9A26-EAF4-406B-B6AF-32BCE7750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3D1A7-9D77-463D-AE7B-9D81EC738D30}" type="datetimeFigureOut">
              <a:rPr lang="es-ES" smtClean="0"/>
              <a:t>19/04/2023</a:t>
            </a:fld>
            <a:endParaRPr lang="es-ES"/>
          </a:p>
        </p:txBody>
      </p:sp>
      <p:sp>
        <p:nvSpPr>
          <p:cNvPr id="5" name="Marcador de pie de página 4">
            <a:extLst>
              <a:ext uri="{FF2B5EF4-FFF2-40B4-BE49-F238E27FC236}">
                <a16:creationId xmlns:a16="http://schemas.microsoft.com/office/drawing/2014/main" id="{103078D8-052F-4AA5-8A9B-FB203674C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D85A720-AE93-48A6-817E-40E9F49A7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F1E39-F2A6-47C6-AD3C-7261268822F6}" type="slidenum">
              <a:rPr lang="es-ES" smtClean="0"/>
              <a:t>‹Nº›</a:t>
            </a:fld>
            <a:endParaRPr lang="es-ES"/>
          </a:p>
        </p:txBody>
      </p:sp>
    </p:spTree>
    <p:extLst>
      <p:ext uri="{BB962C8B-B14F-4D97-AF65-F5344CB8AC3E}">
        <p14:creationId xmlns:p14="http://schemas.microsoft.com/office/powerpoint/2010/main" val="128916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marta.conde@cdti.es" TargetMode="External"/><Relationship Id="rId2" Type="http://schemas.openxmlformats.org/officeDocument/2006/relationships/hyperlink" Target="https://ec.europa.eu/info/funding-tenders/opportunities/docs/2021-2027/horizon/wp-call/2023-2024/wp-12-missions_horizon-2023-2024_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44B1B1-87EE-4FDF-83F1-BD7AB58BC5C1}"/>
              </a:ext>
            </a:extLst>
          </p:cNvPr>
          <p:cNvSpPr>
            <a:spLocks noGrp="1"/>
          </p:cNvSpPr>
          <p:nvPr>
            <p:ph type="ctrTitle"/>
          </p:nvPr>
        </p:nvSpPr>
        <p:spPr>
          <a:xfrm>
            <a:off x="515582" y="420397"/>
            <a:ext cx="5120561" cy="1325563"/>
          </a:xfrm>
        </p:spPr>
        <p:txBody>
          <a:bodyPr vert="horz" lIns="91440" tIns="45720" rIns="91440" bIns="45720" rtlCol="0" anchor="ctr">
            <a:noAutofit/>
          </a:bodyPr>
          <a:lstStyle/>
          <a:p>
            <a:r>
              <a:rPr lang="en-US" sz="2800" b="1" kern="1200" dirty="0" err="1">
                <a:solidFill>
                  <a:schemeClr val="tx1"/>
                </a:solidFill>
                <a:latin typeface="+mj-lt"/>
                <a:ea typeface="+mj-ea"/>
                <a:cs typeface="+mj-cs"/>
              </a:rPr>
              <a:t>Infoday</a:t>
            </a:r>
            <a:r>
              <a:rPr lang="en-US" sz="2800" b="1" kern="1200" dirty="0">
                <a:solidFill>
                  <a:schemeClr val="tx1"/>
                </a:solidFill>
                <a:latin typeface="+mj-lt"/>
                <a:ea typeface="+mj-ea"/>
                <a:cs typeface="+mj-cs"/>
              </a:rPr>
              <a:t> Nacional </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17 de mayo 2023</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A soil deal for Europe</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Call 2023</a:t>
            </a:r>
          </a:p>
        </p:txBody>
      </p:sp>
      <p:sp>
        <p:nvSpPr>
          <p:cNvPr id="3" name="Subtítulo 2">
            <a:extLst>
              <a:ext uri="{FF2B5EF4-FFF2-40B4-BE49-F238E27FC236}">
                <a16:creationId xmlns:a16="http://schemas.microsoft.com/office/drawing/2014/main" id="{9B937399-03A1-4D8E-917B-032BDC143CF7}"/>
              </a:ext>
            </a:extLst>
          </p:cNvPr>
          <p:cNvSpPr>
            <a:spLocks noGrp="1"/>
          </p:cNvSpPr>
          <p:nvPr>
            <p:ph type="subTitle" idx="1"/>
          </p:nvPr>
        </p:nvSpPr>
        <p:spPr>
          <a:xfrm>
            <a:off x="110954" y="2538712"/>
            <a:ext cx="8891378" cy="3561536"/>
          </a:xfrm>
        </p:spPr>
        <p:txBody>
          <a:bodyPr vert="horz" lIns="91440" tIns="45720" rIns="91440" bIns="45720" rtlCol="0">
            <a:normAutofit/>
          </a:bodyPr>
          <a:lstStyle/>
          <a:p>
            <a:r>
              <a:rPr lang="en-US" dirty="0" err="1"/>
              <a:t>Expresión</a:t>
            </a:r>
            <a:r>
              <a:rPr lang="en-US" dirty="0"/>
              <a:t> de </a:t>
            </a:r>
            <a:r>
              <a:rPr lang="en-US" dirty="0" err="1"/>
              <a:t>Interés</a:t>
            </a:r>
            <a:r>
              <a:rPr lang="en-US" dirty="0"/>
              <a:t> (</a:t>
            </a:r>
            <a:r>
              <a:rPr lang="en-US" dirty="0" err="1"/>
              <a:t>EoI</a:t>
            </a:r>
            <a:r>
              <a:rPr lang="en-US" dirty="0"/>
              <a:t>) </a:t>
            </a:r>
          </a:p>
          <a:p>
            <a:r>
              <a:rPr lang="en-US" dirty="0" err="1">
                <a:solidFill>
                  <a:srgbClr val="FF0000"/>
                </a:solidFill>
              </a:rPr>
              <a:t>Intervenciones</a:t>
            </a:r>
            <a:r>
              <a:rPr lang="en-US" dirty="0">
                <a:solidFill>
                  <a:srgbClr val="FF0000"/>
                </a:solidFill>
              </a:rPr>
              <a:t> de los </a:t>
            </a:r>
            <a:r>
              <a:rPr lang="en-US" dirty="0" err="1">
                <a:solidFill>
                  <a:srgbClr val="FF0000"/>
                </a:solidFill>
              </a:rPr>
              <a:t>participantes</a:t>
            </a:r>
            <a:endParaRPr lang="en-US" dirty="0">
              <a:solidFill>
                <a:srgbClr val="FF0000"/>
              </a:solidFill>
            </a:endParaRPr>
          </a:p>
          <a:p>
            <a:r>
              <a:rPr lang="en-US" dirty="0">
                <a:solidFill>
                  <a:srgbClr val="FF0000"/>
                </a:solidFill>
              </a:rPr>
              <a:t> (</a:t>
            </a:r>
            <a:r>
              <a:rPr lang="en-US" dirty="0" err="1">
                <a:solidFill>
                  <a:srgbClr val="FF0000"/>
                </a:solidFill>
              </a:rPr>
              <a:t>máx</a:t>
            </a:r>
            <a:r>
              <a:rPr lang="en-US" dirty="0">
                <a:solidFill>
                  <a:srgbClr val="FF0000"/>
                </a:solidFill>
              </a:rPr>
              <a:t>. 3 </a:t>
            </a:r>
            <a:r>
              <a:rPr lang="en-US" dirty="0" err="1">
                <a:solidFill>
                  <a:srgbClr val="FF0000"/>
                </a:solidFill>
              </a:rPr>
              <a:t>minutos</a:t>
            </a:r>
            <a:r>
              <a:rPr lang="en-US" dirty="0">
                <a:solidFill>
                  <a:srgbClr val="FF0000"/>
                </a:solidFill>
              </a:rPr>
              <a:t>)</a:t>
            </a:r>
          </a:p>
          <a:p>
            <a:pPr algn="l"/>
            <a:endParaRPr lang="en-US" dirty="0"/>
          </a:p>
          <a:p>
            <a:pPr algn="l"/>
            <a:r>
              <a:rPr lang="en-US" dirty="0"/>
              <a:t>1.- Topic HORIZON –MISS-2023-SOIL-01- </a:t>
            </a:r>
            <a:r>
              <a:rPr lang="en-US" dirty="0">
                <a:solidFill>
                  <a:srgbClr val="FF0000"/>
                </a:solidFill>
              </a:rPr>
              <a:t>XX</a:t>
            </a:r>
            <a:r>
              <a:rPr lang="en-US" dirty="0"/>
              <a:t> (01,02,03,04,05,06 o 07)</a:t>
            </a:r>
          </a:p>
          <a:p>
            <a:pPr algn="l"/>
            <a:r>
              <a:rPr lang="en-US" dirty="0"/>
              <a:t>2.- Soil Health Living Lab (topic HORIZON-MISS-2023-SOIL-01-08)</a:t>
            </a:r>
          </a:p>
          <a:p>
            <a:pPr algn="l"/>
            <a:r>
              <a:rPr lang="en-US" dirty="0"/>
              <a:t>3.- Carbon Farming Living Lab (topic HORIZON-MISS--2023-SOIL-01-09)</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4">
            <a:extLst>
              <a:ext uri="{FF2B5EF4-FFF2-40B4-BE49-F238E27FC236}">
                <a16:creationId xmlns:a16="http://schemas.microsoft.com/office/drawing/2014/main" id="{4C6A953A-149B-453D-B1B6-1904FC7926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2" r="-3" b="1525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5" name="Arc 1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agen 4">
            <a:extLst>
              <a:ext uri="{FF2B5EF4-FFF2-40B4-BE49-F238E27FC236}">
                <a16:creationId xmlns:a16="http://schemas.microsoft.com/office/drawing/2014/main" id="{8F08D6D5-0F68-4DC9-A184-5EB8BE891524}"/>
              </a:ext>
            </a:extLst>
          </p:cNvPr>
          <p:cNvPicPr>
            <a:picLocks noChangeAspect="1"/>
          </p:cNvPicPr>
          <p:nvPr/>
        </p:nvPicPr>
        <p:blipFill rotWithShape="1">
          <a:blip r:embed="rId3"/>
          <a:srcRect l="7529" r="6475"/>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9165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DA4120-80C8-462D-8D95-7A76B79AFB22}"/>
              </a:ext>
            </a:extLst>
          </p:cNvPr>
          <p:cNvPicPr>
            <a:picLocks noChangeAspect="1"/>
          </p:cNvPicPr>
          <p:nvPr/>
        </p:nvPicPr>
        <p:blipFill rotWithShape="1">
          <a:blip r:embed="rId2"/>
          <a:srcRect l="7529" r="6475"/>
          <a:stretch/>
        </p:blipFill>
        <p:spPr>
          <a:xfrm>
            <a:off x="10091979" y="178392"/>
            <a:ext cx="2000182" cy="170952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ítulo 1">
            <a:extLst>
              <a:ext uri="{FF2B5EF4-FFF2-40B4-BE49-F238E27FC236}">
                <a16:creationId xmlns:a16="http://schemas.microsoft.com/office/drawing/2014/main" id="{B0DBC5A4-D9F4-4994-8E48-DFD8A40AEA96}"/>
              </a:ext>
            </a:extLst>
          </p:cNvPr>
          <p:cNvSpPr txBox="1">
            <a:spLocks/>
          </p:cNvSpPr>
          <p:nvPr/>
        </p:nvSpPr>
        <p:spPr>
          <a:xfrm>
            <a:off x="314739" y="178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t>Topic</a:t>
            </a:r>
            <a:r>
              <a:rPr lang="es-ES" sz="3600" dirty="0"/>
              <a:t> HORIZON-MISS-2023-SOIL-01-</a:t>
            </a:r>
            <a:r>
              <a:rPr lang="es-ES" sz="3600" dirty="0">
                <a:solidFill>
                  <a:srgbClr val="FF0000"/>
                </a:solidFill>
              </a:rPr>
              <a:t>08</a:t>
            </a:r>
          </a:p>
          <a:p>
            <a:r>
              <a:rPr lang="en-US" sz="3600" dirty="0"/>
              <a:t>Co-creating solutions for </a:t>
            </a:r>
            <a:r>
              <a:rPr lang="en-US" sz="3600" b="1" dirty="0">
                <a:solidFill>
                  <a:schemeClr val="accent6">
                    <a:lumMod val="75000"/>
                  </a:schemeClr>
                </a:solidFill>
              </a:rPr>
              <a:t>soil health </a:t>
            </a:r>
            <a:r>
              <a:rPr lang="en-US" sz="3600" dirty="0"/>
              <a:t>in Living Labs</a:t>
            </a:r>
            <a:endParaRPr lang="es-ES" sz="3600" dirty="0"/>
          </a:p>
        </p:txBody>
      </p:sp>
      <p:sp>
        <p:nvSpPr>
          <p:cNvPr id="3" name="Título 1">
            <a:extLst>
              <a:ext uri="{FF2B5EF4-FFF2-40B4-BE49-F238E27FC236}">
                <a16:creationId xmlns:a16="http://schemas.microsoft.com/office/drawing/2014/main" id="{08556BDC-307C-9734-89AE-C8CFEF417307}"/>
              </a:ext>
            </a:extLst>
          </p:cNvPr>
          <p:cNvSpPr>
            <a:spLocks noGrp="1"/>
          </p:cNvSpPr>
          <p:nvPr>
            <p:ph type="title"/>
          </p:nvPr>
        </p:nvSpPr>
        <p:spPr>
          <a:xfrm>
            <a:off x="416012" y="1503955"/>
            <a:ext cx="10313053" cy="943977"/>
          </a:xfrm>
        </p:spPr>
        <p:txBody>
          <a:bodyPr>
            <a:normAutofit/>
          </a:bodyPr>
          <a:lstStyle/>
          <a:p>
            <a:r>
              <a:rPr lang="es-ES" sz="3600" dirty="0"/>
              <a:t>SITE/Living </a:t>
            </a:r>
            <a:r>
              <a:rPr lang="es-ES" sz="3600" dirty="0" err="1"/>
              <a:t>Lab</a:t>
            </a:r>
            <a:r>
              <a:rPr lang="es-ES" sz="3600" dirty="0"/>
              <a:t> – </a:t>
            </a:r>
            <a:r>
              <a:rPr lang="es-ES" sz="3600" dirty="0" err="1">
                <a:solidFill>
                  <a:srgbClr val="FF0000"/>
                </a:solidFill>
              </a:rPr>
              <a:t>Name</a:t>
            </a:r>
            <a:r>
              <a:rPr lang="es-ES" sz="3600" dirty="0">
                <a:solidFill>
                  <a:srgbClr val="FF0000"/>
                </a:solidFill>
              </a:rPr>
              <a:t> - </a:t>
            </a:r>
            <a:r>
              <a:rPr lang="es-ES" sz="3600" dirty="0" err="1">
                <a:solidFill>
                  <a:srgbClr val="FF0000"/>
                </a:solidFill>
              </a:rPr>
              <a:t>Location</a:t>
            </a:r>
            <a:r>
              <a:rPr lang="es-ES" sz="3600" dirty="0">
                <a:solidFill>
                  <a:srgbClr val="FF0000"/>
                </a:solidFill>
              </a:rPr>
              <a:t> (</a:t>
            </a:r>
            <a:r>
              <a:rPr lang="es-ES" sz="3600" dirty="0" err="1">
                <a:solidFill>
                  <a:srgbClr val="FF0000"/>
                </a:solidFill>
              </a:rPr>
              <a:t>Province</a:t>
            </a:r>
            <a:r>
              <a:rPr lang="es-ES" sz="3600" dirty="0">
                <a:solidFill>
                  <a:srgbClr val="FF0000"/>
                </a:solidFill>
              </a:rPr>
              <a:t>/</a:t>
            </a:r>
            <a:r>
              <a:rPr lang="es-ES" sz="3600" dirty="0" err="1">
                <a:solidFill>
                  <a:srgbClr val="FF0000"/>
                </a:solidFill>
              </a:rPr>
              <a:t>Region</a:t>
            </a:r>
            <a:r>
              <a:rPr lang="es-ES" sz="3600" dirty="0">
                <a:solidFill>
                  <a:srgbClr val="FF0000"/>
                </a:solidFill>
              </a:rPr>
              <a:t>) </a:t>
            </a:r>
          </a:p>
        </p:txBody>
      </p:sp>
      <p:sp>
        <p:nvSpPr>
          <p:cNvPr id="7" name="Marcador de contenido 4">
            <a:extLst>
              <a:ext uri="{FF2B5EF4-FFF2-40B4-BE49-F238E27FC236}">
                <a16:creationId xmlns:a16="http://schemas.microsoft.com/office/drawing/2014/main" id="{7DE4807B-D051-0B08-E662-46AAE5493230}"/>
              </a:ext>
            </a:extLst>
          </p:cNvPr>
          <p:cNvSpPr>
            <a:spLocks noGrp="1"/>
          </p:cNvSpPr>
          <p:nvPr>
            <p:ph sz="half" idx="1"/>
          </p:nvPr>
        </p:nvSpPr>
        <p:spPr>
          <a:xfrm>
            <a:off x="490745" y="2837954"/>
            <a:ext cx="5081794" cy="3098731"/>
          </a:xfrm>
        </p:spPr>
        <p:txBody>
          <a:bodyPr/>
          <a:lstStyle/>
          <a:p>
            <a:r>
              <a:rPr lang="en-US" dirty="0"/>
              <a:t>Description LL </a:t>
            </a:r>
          </a:p>
          <a:p>
            <a:pPr marL="0" indent="0">
              <a:buNone/>
            </a:pPr>
            <a:r>
              <a:rPr lang="en-US" sz="2000" dirty="0">
                <a:solidFill>
                  <a:srgbClr val="FF0000"/>
                </a:solidFill>
              </a:rPr>
              <a:t>Type: urban, rural, forestry &amp; nature, industrial
Problem to be addressed</a:t>
            </a:r>
            <a:r>
              <a:rPr lang="en-US" dirty="0"/>
              <a:t>
</a:t>
            </a:r>
            <a:r>
              <a:rPr lang="es-ES" dirty="0"/>
              <a:t> </a:t>
            </a:r>
          </a:p>
        </p:txBody>
      </p:sp>
      <p:sp>
        <p:nvSpPr>
          <p:cNvPr id="8" name="Marcador de contenido 5">
            <a:extLst>
              <a:ext uri="{FF2B5EF4-FFF2-40B4-BE49-F238E27FC236}">
                <a16:creationId xmlns:a16="http://schemas.microsoft.com/office/drawing/2014/main" id="{089546F1-2683-09F5-72F9-AF3CAAFDB136}"/>
              </a:ext>
            </a:extLst>
          </p:cNvPr>
          <p:cNvSpPr>
            <a:spLocks noGrp="1"/>
          </p:cNvSpPr>
          <p:nvPr>
            <p:ph sz="half" idx="2"/>
          </p:nvPr>
        </p:nvSpPr>
        <p:spPr>
          <a:xfrm>
            <a:off x="6276977" y="2837954"/>
            <a:ext cx="5081794" cy="3098731"/>
          </a:xfrm>
        </p:spPr>
        <p:txBody>
          <a:bodyPr/>
          <a:lstStyle/>
          <a:p>
            <a:r>
              <a:rPr lang="es-ES" dirty="0"/>
              <a:t>Picture </a:t>
            </a:r>
            <a:r>
              <a:rPr lang="es-ES" dirty="0" err="1"/>
              <a:t>of</a:t>
            </a:r>
            <a:r>
              <a:rPr lang="es-ES" dirty="0"/>
              <a:t> </a:t>
            </a:r>
            <a:r>
              <a:rPr lang="es-ES" dirty="0" err="1"/>
              <a:t>facilities</a:t>
            </a:r>
            <a:endParaRPr lang="es-ES" dirty="0"/>
          </a:p>
        </p:txBody>
      </p:sp>
    </p:spTree>
    <p:extLst>
      <p:ext uri="{BB962C8B-B14F-4D97-AF65-F5344CB8AC3E}">
        <p14:creationId xmlns:p14="http://schemas.microsoft.com/office/powerpoint/2010/main" val="164062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B7219-4E64-40FE-B074-9BD77489AAEA}"/>
              </a:ext>
            </a:extLst>
          </p:cNvPr>
          <p:cNvSpPr>
            <a:spLocks noGrp="1"/>
          </p:cNvSpPr>
          <p:nvPr>
            <p:ph type="title"/>
          </p:nvPr>
        </p:nvSpPr>
        <p:spPr/>
        <p:txBody>
          <a:bodyPr/>
          <a:lstStyle/>
          <a:p>
            <a:r>
              <a:rPr lang="es-ES" sz="4400" dirty="0"/>
              <a:t>SITE/ </a:t>
            </a:r>
            <a:r>
              <a:rPr lang="es-ES" dirty="0"/>
              <a:t>Living </a:t>
            </a:r>
            <a:r>
              <a:rPr lang="es-ES" dirty="0" err="1"/>
              <a:t>Lab</a:t>
            </a:r>
            <a:r>
              <a:rPr lang="es-ES" dirty="0"/>
              <a:t> - </a:t>
            </a:r>
            <a:r>
              <a:rPr lang="es-ES" dirty="0">
                <a:solidFill>
                  <a:srgbClr val="FF0000"/>
                </a:solidFill>
              </a:rPr>
              <a:t>X</a:t>
            </a:r>
          </a:p>
        </p:txBody>
      </p:sp>
      <p:sp>
        <p:nvSpPr>
          <p:cNvPr id="5" name="Marcador de contenido 4">
            <a:extLst>
              <a:ext uri="{FF2B5EF4-FFF2-40B4-BE49-F238E27FC236}">
                <a16:creationId xmlns:a16="http://schemas.microsoft.com/office/drawing/2014/main" id="{F27FCE96-3B49-470D-B349-9D89786546A1}"/>
              </a:ext>
            </a:extLst>
          </p:cNvPr>
          <p:cNvSpPr>
            <a:spLocks noGrp="1"/>
          </p:cNvSpPr>
          <p:nvPr>
            <p:ph sz="half" idx="1"/>
          </p:nvPr>
        </p:nvSpPr>
        <p:spPr>
          <a:xfrm>
            <a:off x="838199" y="1825625"/>
            <a:ext cx="10386391" cy="4351338"/>
          </a:xfrm>
        </p:spPr>
        <p:txBody>
          <a:bodyPr/>
          <a:lstStyle/>
          <a:p>
            <a:r>
              <a:rPr lang="en-US" dirty="0"/>
              <a:t>Actors involved, type of entity
</a:t>
            </a:r>
            <a:r>
              <a:rPr lang="es-ES" dirty="0"/>
              <a:t>Site 1</a:t>
            </a:r>
          </a:p>
          <a:p>
            <a:r>
              <a:rPr lang="es-ES" dirty="0"/>
              <a:t>Site 2</a:t>
            </a:r>
          </a:p>
          <a:p>
            <a:r>
              <a:rPr lang="es-ES" dirty="0"/>
              <a:t>Site 3</a:t>
            </a:r>
          </a:p>
          <a:p>
            <a:r>
              <a:rPr lang="es-ES" dirty="0"/>
              <a:t>… </a:t>
            </a:r>
          </a:p>
        </p:txBody>
      </p:sp>
      <p:pic>
        <p:nvPicPr>
          <p:cNvPr id="3" name="Imagen 2">
            <a:extLst>
              <a:ext uri="{FF2B5EF4-FFF2-40B4-BE49-F238E27FC236}">
                <a16:creationId xmlns:a16="http://schemas.microsoft.com/office/drawing/2014/main" id="{51770BCF-F860-26CC-61D9-B16FC52C2D78}"/>
              </a:ext>
            </a:extLst>
          </p:cNvPr>
          <p:cNvPicPr>
            <a:picLocks noChangeAspect="1"/>
          </p:cNvPicPr>
          <p:nvPr/>
        </p:nvPicPr>
        <p:blipFill rotWithShape="1">
          <a:blip r:embed="rId2"/>
          <a:srcRect l="7529" r="6475"/>
          <a:stretch/>
        </p:blipFill>
        <p:spPr>
          <a:xfrm>
            <a:off x="10091979" y="178392"/>
            <a:ext cx="2000182" cy="170952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09554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DA4120-80C8-462D-8D95-7A76B79AFB22}"/>
              </a:ext>
            </a:extLst>
          </p:cNvPr>
          <p:cNvPicPr>
            <a:picLocks noChangeAspect="1"/>
          </p:cNvPicPr>
          <p:nvPr/>
        </p:nvPicPr>
        <p:blipFill rotWithShape="1">
          <a:blip r:embed="rId2"/>
          <a:srcRect l="7529" r="6475"/>
          <a:stretch/>
        </p:blipFill>
        <p:spPr>
          <a:xfrm>
            <a:off x="10091979" y="178392"/>
            <a:ext cx="2000182" cy="170952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Título 1">
            <a:extLst>
              <a:ext uri="{FF2B5EF4-FFF2-40B4-BE49-F238E27FC236}">
                <a16:creationId xmlns:a16="http://schemas.microsoft.com/office/drawing/2014/main" id="{B0DBC5A4-D9F4-4994-8E48-DFD8A40AEA96}"/>
              </a:ext>
            </a:extLst>
          </p:cNvPr>
          <p:cNvSpPr txBox="1">
            <a:spLocks/>
          </p:cNvSpPr>
          <p:nvPr/>
        </p:nvSpPr>
        <p:spPr>
          <a:xfrm>
            <a:off x="314739" y="178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t>Topic</a:t>
            </a:r>
            <a:r>
              <a:rPr lang="es-ES" sz="3600" dirty="0"/>
              <a:t> HORIZON-MISS-2023-SOIL-01-</a:t>
            </a:r>
            <a:r>
              <a:rPr lang="es-ES" sz="3600" dirty="0">
                <a:solidFill>
                  <a:srgbClr val="FF0000"/>
                </a:solidFill>
              </a:rPr>
              <a:t>09</a:t>
            </a:r>
          </a:p>
          <a:p>
            <a:r>
              <a:rPr lang="en-US" sz="3600" b="1" dirty="0">
                <a:solidFill>
                  <a:schemeClr val="accent6">
                    <a:lumMod val="75000"/>
                  </a:schemeClr>
                </a:solidFill>
              </a:rPr>
              <a:t>Carbon farming </a:t>
            </a:r>
            <a:r>
              <a:rPr lang="en-US" sz="3600" dirty="0"/>
              <a:t>in Living Labs</a:t>
            </a:r>
            <a:endParaRPr lang="es-ES" sz="3600" dirty="0"/>
          </a:p>
        </p:txBody>
      </p:sp>
      <p:sp>
        <p:nvSpPr>
          <p:cNvPr id="2" name="Título 1">
            <a:extLst>
              <a:ext uri="{FF2B5EF4-FFF2-40B4-BE49-F238E27FC236}">
                <a16:creationId xmlns:a16="http://schemas.microsoft.com/office/drawing/2014/main" id="{BBDFD4DB-A484-74CA-124E-4870E10C815F}"/>
              </a:ext>
            </a:extLst>
          </p:cNvPr>
          <p:cNvSpPr>
            <a:spLocks noGrp="1"/>
          </p:cNvSpPr>
          <p:nvPr>
            <p:ph type="title"/>
          </p:nvPr>
        </p:nvSpPr>
        <p:spPr>
          <a:xfrm>
            <a:off x="517286" y="1747572"/>
            <a:ext cx="10313053" cy="943977"/>
          </a:xfrm>
        </p:spPr>
        <p:txBody>
          <a:bodyPr>
            <a:normAutofit/>
          </a:bodyPr>
          <a:lstStyle/>
          <a:p>
            <a:r>
              <a:rPr lang="es-ES" sz="3600" dirty="0"/>
              <a:t>SITE/Living </a:t>
            </a:r>
            <a:r>
              <a:rPr lang="es-ES" sz="3600" dirty="0" err="1"/>
              <a:t>Lab</a:t>
            </a:r>
            <a:r>
              <a:rPr lang="es-ES" sz="3600" dirty="0"/>
              <a:t> – </a:t>
            </a:r>
            <a:r>
              <a:rPr lang="es-ES" sz="3600" dirty="0" err="1">
                <a:solidFill>
                  <a:srgbClr val="FF0000"/>
                </a:solidFill>
              </a:rPr>
              <a:t>Name</a:t>
            </a:r>
            <a:r>
              <a:rPr lang="es-ES" sz="3600" dirty="0">
                <a:solidFill>
                  <a:srgbClr val="FF0000"/>
                </a:solidFill>
              </a:rPr>
              <a:t> - </a:t>
            </a:r>
            <a:r>
              <a:rPr lang="es-ES" sz="3600" dirty="0" err="1">
                <a:solidFill>
                  <a:srgbClr val="FF0000"/>
                </a:solidFill>
              </a:rPr>
              <a:t>Location</a:t>
            </a:r>
            <a:r>
              <a:rPr lang="es-ES" sz="3600" dirty="0">
                <a:solidFill>
                  <a:srgbClr val="FF0000"/>
                </a:solidFill>
              </a:rPr>
              <a:t> (</a:t>
            </a:r>
            <a:r>
              <a:rPr lang="es-ES" sz="3600" dirty="0" err="1">
                <a:solidFill>
                  <a:srgbClr val="FF0000"/>
                </a:solidFill>
              </a:rPr>
              <a:t>Province</a:t>
            </a:r>
            <a:r>
              <a:rPr lang="es-ES" sz="3600" dirty="0">
                <a:solidFill>
                  <a:srgbClr val="FF0000"/>
                </a:solidFill>
              </a:rPr>
              <a:t>/</a:t>
            </a:r>
            <a:r>
              <a:rPr lang="es-ES" sz="3600" dirty="0" err="1">
                <a:solidFill>
                  <a:srgbClr val="FF0000"/>
                </a:solidFill>
              </a:rPr>
              <a:t>Region</a:t>
            </a:r>
            <a:r>
              <a:rPr lang="es-ES" sz="3600" dirty="0">
                <a:solidFill>
                  <a:srgbClr val="FF0000"/>
                </a:solidFill>
              </a:rPr>
              <a:t>) </a:t>
            </a:r>
          </a:p>
        </p:txBody>
      </p:sp>
      <p:sp>
        <p:nvSpPr>
          <p:cNvPr id="3" name="Marcador de contenido 4">
            <a:extLst>
              <a:ext uri="{FF2B5EF4-FFF2-40B4-BE49-F238E27FC236}">
                <a16:creationId xmlns:a16="http://schemas.microsoft.com/office/drawing/2014/main" id="{9CD71558-BE56-85BE-66B1-B4089E232EC3}"/>
              </a:ext>
            </a:extLst>
          </p:cNvPr>
          <p:cNvSpPr>
            <a:spLocks noGrp="1"/>
          </p:cNvSpPr>
          <p:nvPr>
            <p:ph sz="half" idx="1"/>
          </p:nvPr>
        </p:nvSpPr>
        <p:spPr>
          <a:xfrm>
            <a:off x="490745" y="2837954"/>
            <a:ext cx="5081794" cy="3098731"/>
          </a:xfrm>
        </p:spPr>
        <p:txBody>
          <a:bodyPr/>
          <a:lstStyle/>
          <a:p>
            <a:r>
              <a:rPr lang="es-ES" dirty="0" err="1"/>
              <a:t>Description</a:t>
            </a:r>
            <a:r>
              <a:rPr lang="es-ES" dirty="0"/>
              <a:t> LL </a:t>
            </a:r>
          </a:p>
          <a:p>
            <a:pPr marL="0" indent="0">
              <a:buNone/>
            </a:pPr>
            <a:r>
              <a:rPr lang="en-US" sz="1800" dirty="0">
                <a:solidFill>
                  <a:srgbClr val="FF0000"/>
                </a:solidFill>
              </a:rPr>
              <a:t>Type: urban, rural, forestry &amp; nature, industry
Problem to be addressed
</a:t>
            </a:r>
            <a:r>
              <a:rPr lang="es-ES" dirty="0"/>
              <a:t> </a:t>
            </a:r>
          </a:p>
        </p:txBody>
      </p:sp>
      <p:sp>
        <p:nvSpPr>
          <p:cNvPr id="7" name="Marcador de contenido 5">
            <a:extLst>
              <a:ext uri="{FF2B5EF4-FFF2-40B4-BE49-F238E27FC236}">
                <a16:creationId xmlns:a16="http://schemas.microsoft.com/office/drawing/2014/main" id="{7C8EB6AD-6828-D58C-380A-114844F65EFB}"/>
              </a:ext>
            </a:extLst>
          </p:cNvPr>
          <p:cNvSpPr>
            <a:spLocks noGrp="1"/>
          </p:cNvSpPr>
          <p:nvPr>
            <p:ph sz="half" idx="2"/>
          </p:nvPr>
        </p:nvSpPr>
        <p:spPr>
          <a:xfrm>
            <a:off x="6276977" y="2837954"/>
            <a:ext cx="5081794" cy="3098731"/>
          </a:xfrm>
        </p:spPr>
        <p:txBody>
          <a:bodyPr/>
          <a:lstStyle/>
          <a:p>
            <a:r>
              <a:rPr lang="es-ES" dirty="0"/>
              <a:t>Picure </a:t>
            </a:r>
            <a:r>
              <a:rPr lang="es-ES" dirty="0" err="1"/>
              <a:t>of</a:t>
            </a:r>
            <a:r>
              <a:rPr lang="es-ES" dirty="0"/>
              <a:t> </a:t>
            </a:r>
            <a:r>
              <a:rPr lang="es-ES" dirty="0" err="1"/>
              <a:t>facilities</a:t>
            </a:r>
            <a:endParaRPr lang="es-ES" dirty="0"/>
          </a:p>
        </p:txBody>
      </p:sp>
    </p:spTree>
    <p:extLst>
      <p:ext uri="{BB962C8B-B14F-4D97-AF65-F5344CB8AC3E}">
        <p14:creationId xmlns:p14="http://schemas.microsoft.com/office/powerpoint/2010/main" val="80094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B7219-4E64-40FE-B074-9BD77489AAEA}"/>
              </a:ext>
            </a:extLst>
          </p:cNvPr>
          <p:cNvSpPr>
            <a:spLocks noGrp="1"/>
          </p:cNvSpPr>
          <p:nvPr>
            <p:ph type="title"/>
          </p:nvPr>
        </p:nvSpPr>
        <p:spPr/>
        <p:txBody>
          <a:bodyPr/>
          <a:lstStyle/>
          <a:p>
            <a:r>
              <a:rPr lang="es-ES" sz="4400" dirty="0"/>
              <a:t>SITE/ </a:t>
            </a:r>
            <a:r>
              <a:rPr lang="es-ES" dirty="0"/>
              <a:t>Living </a:t>
            </a:r>
            <a:r>
              <a:rPr lang="es-ES" dirty="0" err="1"/>
              <a:t>Lab</a:t>
            </a:r>
            <a:r>
              <a:rPr lang="es-ES" dirty="0"/>
              <a:t> - </a:t>
            </a:r>
            <a:r>
              <a:rPr lang="es-ES" dirty="0">
                <a:solidFill>
                  <a:srgbClr val="FF0000"/>
                </a:solidFill>
              </a:rPr>
              <a:t>X</a:t>
            </a:r>
          </a:p>
        </p:txBody>
      </p:sp>
      <p:sp>
        <p:nvSpPr>
          <p:cNvPr id="5" name="Marcador de contenido 4">
            <a:extLst>
              <a:ext uri="{FF2B5EF4-FFF2-40B4-BE49-F238E27FC236}">
                <a16:creationId xmlns:a16="http://schemas.microsoft.com/office/drawing/2014/main" id="{F27FCE96-3B49-470D-B349-9D89786546A1}"/>
              </a:ext>
            </a:extLst>
          </p:cNvPr>
          <p:cNvSpPr>
            <a:spLocks noGrp="1"/>
          </p:cNvSpPr>
          <p:nvPr>
            <p:ph sz="half" idx="1"/>
          </p:nvPr>
        </p:nvSpPr>
        <p:spPr>
          <a:xfrm>
            <a:off x="838199" y="1825625"/>
            <a:ext cx="10386391" cy="4351338"/>
          </a:xfrm>
        </p:spPr>
        <p:txBody>
          <a:bodyPr/>
          <a:lstStyle/>
          <a:p>
            <a:r>
              <a:rPr lang="en-US" dirty="0"/>
              <a:t>Actors involved, type of entity
</a:t>
            </a:r>
            <a:r>
              <a:rPr lang="es-ES" dirty="0"/>
              <a:t>Site 1</a:t>
            </a:r>
          </a:p>
          <a:p>
            <a:r>
              <a:rPr lang="es-ES" dirty="0"/>
              <a:t>Site 2</a:t>
            </a:r>
          </a:p>
          <a:p>
            <a:r>
              <a:rPr lang="es-ES" dirty="0"/>
              <a:t>Site 3</a:t>
            </a:r>
          </a:p>
          <a:p>
            <a:r>
              <a:rPr lang="es-ES" dirty="0"/>
              <a:t>… </a:t>
            </a:r>
          </a:p>
        </p:txBody>
      </p:sp>
      <p:pic>
        <p:nvPicPr>
          <p:cNvPr id="4" name="Imagen 3">
            <a:extLst>
              <a:ext uri="{FF2B5EF4-FFF2-40B4-BE49-F238E27FC236}">
                <a16:creationId xmlns:a16="http://schemas.microsoft.com/office/drawing/2014/main" id="{70582222-F38F-90D2-2F4B-87B0ED4182B0}"/>
              </a:ext>
            </a:extLst>
          </p:cNvPr>
          <p:cNvPicPr>
            <a:picLocks noChangeAspect="1"/>
          </p:cNvPicPr>
          <p:nvPr/>
        </p:nvPicPr>
        <p:blipFill rotWithShape="1">
          <a:blip r:embed="rId2"/>
          <a:srcRect l="7529" r="6475"/>
          <a:stretch/>
        </p:blipFill>
        <p:spPr>
          <a:xfrm>
            <a:off x="10091979" y="178392"/>
            <a:ext cx="2000182" cy="170952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1390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C3E1DD-57B1-8E9D-161C-618224A79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357" y="1398323"/>
            <a:ext cx="11277849" cy="4426296"/>
          </a:xfrm>
          <a:prstGeom prst="rect">
            <a:avLst/>
          </a:prstGeom>
        </p:spPr>
      </p:pic>
      <p:cxnSp>
        <p:nvCxnSpPr>
          <p:cNvPr id="5" name="24 Conector recto">
            <a:extLst>
              <a:ext uri="{FF2B5EF4-FFF2-40B4-BE49-F238E27FC236}">
                <a16:creationId xmlns:a16="http://schemas.microsoft.com/office/drawing/2014/main" id="{7386656E-F916-D0A4-0B8D-BA005B3AAF72}"/>
              </a:ext>
            </a:extLst>
          </p:cNvPr>
          <p:cNvCxnSpPr/>
          <p:nvPr/>
        </p:nvCxnSpPr>
        <p:spPr>
          <a:xfrm>
            <a:off x="628850" y="903943"/>
            <a:ext cx="10953551"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94084153-BC51-5F8A-AD85-6C5493A959F2}"/>
              </a:ext>
            </a:extLst>
          </p:cNvPr>
          <p:cNvSpPr/>
          <p:nvPr/>
        </p:nvSpPr>
        <p:spPr>
          <a:xfrm>
            <a:off x="301356" y="4685532"/>
            <a:ext cx="11277849" cy="711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0" name="Picture 4">
            <a:extLst>
              <a:ext uri="{FF2B5EF4-FFF2-40B4-BE49-F238E27FC236}">
                <a16:creationId xmlns:a16="http://schemas.microsoft.com/office/drawing/2014/main" id="{AA00D92A-2B0A-4951-75EF-05F098660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74" y="21063"/>
            <a:ext cx="753740" cy="861776"/>
          </a:xfrm>
          <a:prstGeom prst="rect">
            <a:avLst/>
          </a:prstGeom>
        </p:spPr>
      </p:pic>
      <p:sp>
        <p:nvSpPr>
          <p:cNvPr id="3" name="Título 1">
            <a:extLst>
              <a:ext uri="{FF2B5EF4-FFF2-40B4-BE49-F238E27FC236}">
                <a16:creationId xmlns:a16="http://schemas.microsoft.com/office/drawing/2014/main" id="{BB7E03EE-9D5B-6CA1-E0C6-0054439AC5EF}"/>
              </a:ext>
            </a:extLst>
          </p:cNvPr>
          <p:cNvSpPr txBox="1">
            <a:spLocks/>
          </p:cNvSpPr>
          <p:nvPr/>
        </p:nvSpPr>
        <p:spPr>
          <a:xfrm>
            <a:off x="1757645" y="-732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err="1"/>
              <a:t>Call</a:t>
            </a:r>
            <a:r>
              <a:rPr lang="es-ES" dirty="0"/>
              <a:t> </a:t>
            </a:r>
            <a:r>
              <a:rPr lang="es-ES" sz="3600" dirty="0"/>
              <a:t>HORIZON-MISS-2023-SOIL-01. </a:t>
            </a:r>
            <a:r>
              <a:rPr lang="es-ES" sz="3600" dirty="0" err="1"/>
              <a:t>Topics</a:t>
            </a:r>
            <a:endParaRPr lang="es-ES" sz="3600" dirty="0">
              <a:solidFill>
                <a:srgbClr val="FF0000"/>
              </a:solidFill>
            </a:endParaRPr>
          </a:p>
        </p:txBody>
      </p:sp>
      <p:pic>
        <p:nvPicPr>
          <p:cNvPr id="9" name="Imagen 8">
            <a:extLst>
              <a:ext uri="{FF2B5EF4-FFF2-40B4-BE49-F238E27FC236}">
                <a16:creationId xmlns:a16="http://schemas.microsoft.com/office/drawing/2014/main" id="{D9AC3EB7-BABF-F9F5-F4F3-B9BC7AE3C41E}"/>
              </a:ext>
            </a:extLst>
          </p:cNvPr>
          <p:cNvPicPr>
            <a:picLocks noChangeAspect="1"/>
          </p:cNvPicPr>
          <p:nvPr/>
        </p:nvPicPr>
        <p:blipFill rotWithShape="1">
          <a:blip r:embed="rId4"/>
          <a:srcRect l="7529" r="6475"/>
          <a:stretch/>
        </p:blipFill>
        <p:spPr>
          <a:xfrm>
            <a:off x="10483243" y="72542"/>
            <a:ext cx="1261974" cy="107859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44665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F4EE3-B937-47CC-AC5C-13E2E9192576}"/>
              </a:ext>
            </a:extLst>
          </p:cNvPr>
          <p:cNvSpPr>
            <a:spLocks noGrp="1"/>
          </p:cNvSpPr>
          <p:nvPr>
            <p:ph type="title"/>
          </p:nvPr>
        </p:nvSpPr>
        <p:spPr/>
        <p:txBody>
          <a:bodyPr/>
          <a:lstStyle/>
          <a:p>
            <a:r>
              <a:rPr lang="es-ES" dirty="0"/>
              <a:t>Plantilla para participantes. Instrucciones</a:t>
            </a:r>
          </a:p>
        </p:txBody>
      </p:sp>
      <p:sp>
        <p:nvSpPr>
          <p:cNvPr id="4" name="Marcador de contenido 3">
            <a:extLst>
              <a:ext uri="{FF2B5EF4-FFF2-40B4-BE49-F238E27FC236}">
                <a16:creationId xmlns:a16="http://schemas.microsoft.com/office/drawing/2014/main" id="{D70DD4E6-7D6F-48A1-A063-86EC164FBB6D}"/>
              </a:ext>
            </a:extLst>
          </p:cNvPr>
          <p:cNvSpPr txBox="1">
            <a:spLocks noGrp="1"/>
          </p:cNvSpPr>
          <p:nvPr>
            <p:ph idx="1"/>
          </p:nvPr>
        </p:nvSpPr>
        <p:spPr>
          <a:xfrm>
            <a:off x="752475" y="1690688"/>
            <a:ext cx="10515600" cy="4308359"/>
          </a:xfrm>
          <a:prstGeom prst="rect">
            <a:avLst/>
          </a:prstGeom>
          <a:noFill/>
        </p:spPr>
        <p:txBody>
          <a:bodyPr wrap="square" rtlCol="0">
            <a:spAutoFit/>
          </a:bodyPr>
          <a:lstStyle/>
          <a:p>
            <a:pPr algn="just"/>
            <a:r>
              <a:rPr lang="es-ES" sz="2000" dirty="0"/>
              <a:t>Los participantes podrán hacer una breve presentación de MÁXIMO 3 minutos al final de la sesión paralela sobre la misión de suelos, exponiendo su Expresión de interés (</a:t>
            </a:r>
            <a:r>
              <a:rPr lang="es-ES" sz="2000" dirty="0" err="1"/>
              <a:t>EoI</a:t>
            </a:r>
            <a:r>
              <a:rPr lang="es-ES" sz="2000" dirty="0"/>
              <a:t>) para un </a:t>
            </a:r>
            <a:r>
              <a:rPr lang="es-ES" sz="2000" dirty="0" err="1"/>
              <a:t>topic</a:t>
            </a:r>
            <a:r>
              <a:rPr lang="es-ES" sz="2000" dirty="0"/>
              <a:t> de la convocatoria (01, 02, 03, 04, 05, 06, o 07) o como SITE dentro de un Living </a:t>
            </a:r>
            <a:r>
              <a:rPr lang="es-ES" sz="2000" dirty="0" err="1"/>
              <a:t>Lab</a:t>
            </a:r>
            <a:r>
              <a:rPr lang="es-ES" sz="2000" dirty="0"/>
              <a:t> (LL) más amplio asociado a los </a:t>
            </a:r>
            <a:r>
              <a:rPr lang="es-ES" sz="2000" dirty="0" err="1"/>
              <a:t>topics</a:t>
            </a:r>
            <a:r>
              <a:rPr lang="es-ES" sz="2000" dirty="0"/>
              <a:t> 08 (</a:t>
            </a:r>
            <a:r>
              <a:rPr lang="es-ES" sz="2000" dirty="0" err="1"/>
              <a:t>soil</a:t>
            </a:r>
            <a:r>
              <a:rPr lang="es-ES" sz="2000" dirty="0"/>
              <a:t> </a:t>
            </a:r>
            <a:r>
              <a:rPr lang="es-ES" sz="2000" dirty="0" err="1"/>
              <a:t>health</a:t>
            </a:r>
            <a:r>
              <a:rPr lang="es-ES" sz="2000" dirty="0"/>
              <a:t>) y 09 (</a:t>
            </a:r>
            <a:r>
              <a:rPr lang="es-ES" sz="2000" dirty="0" err="1"/>
              <a:t>carbon</a:t>
            </a:r>
            <a:r>
              <a:rPr lang="es-ES" sz="2000" dirty="0"/>
              <a:t> </a:t>
            </a:r>
            <a:r>
              <a:rPr lang="es-ES" sz="2000" dirty="0" err="1"/>
              <a:t>farming</a:t>
            </a:r>
            <a:r>
              <a:rPr lang="es-ES" sz="2000" dirty="0"/>
              <a:t>). Este tiempo máximo podrá acortarse dependiendo del número de </a:t>
            </a:r>
            <a:r>
              <a:rPr lang="es-ES" sz="2000" dirty="0" err="1"/>
              <a:t>EoIs</a:t>
            </a:r>
            <a:r>
              <a:rPr lang="es-ES" sz="2000" dirty="0"/>
              <a:t> recibidas.</a:t>
            </a:r>
          </a:p>
          <a:p>
            <a:pPr algn="just"/>
            <a:r>
              <a:rPr lang="es-ES" sz="2000" dirty="0"/>
              <a:t>Los interesados deberán consultar previamente el contenido de la convocatoria HORIZON –MISS-2023-SOIL-01, descrito en las páginas 111 a 137 y la definición de LL.</a:t>
            </a:r>
          </a:p>
          <a:p>
            <a:pPr marL="269875" lvl="1" indent="0" algn="just">
              <a:buNone/>
            </a:pPr>
            <a:r>
              <a:rPr lang="es-ES" sz="1600" i="1" dirty="0">
                <a:hlinkClick r:id="rId2"/>
              </a:rPr>
              <a:t>https://ec.europa.eu/info/funding-tenders/opportunities/docs/2021-2027/horizon/wp-call/2023-2024/wp-12-missions_horizon-2023-2024_en.pdf</a:t>
            </a:r>
            <a:endParaRPr lang="es-ES" sz="1600" i="1" dirty="0"/>
          </a:p>
          <a:p>
            <a:pPr algn="just"/>
            <a:r>
              <a:rPr lang="es-ES" sz="2000" dirty="0"/>
              <a:t>Para su intervención, el participante utilizará esta plantilla (seleccionando las diapositivas específicas para </a:t>
            </a:r>
            <a:r>
              <a:rPr lang="es-ES" sz="2000" dirty="0" err="1"/>
              <a:t>topic</a:t>
            </a:r>
            <a:r>
              <a:rPr lang="es-ES" sz="2000" dirty="0"/>
              <a:t> o LL) y </a:t>
            </a:r>
            <a:r>
              <a:rPr lang="es-ES" sz="2000" dirty="0">
                <a:highlight>
                  <a:srgbClr val="FFFF00"/>
                </a:highlight>
              </a:rPr>
              <a:t>limitándose a 2 o 3 diapositivas máximo</a:t>
            </a:r>
            <a:r>
              <a:rPr lang="es-ES" sz="2000" dirty="0"/>
              <a:t>. El resto de diapositivas se eliminarán. </a:t>
            </a:r>
          </a:p>
          <a:p>
            <a:pPr algn="just"/>
            <a:r>
              <a:rPr lang="es-ES" sz="2000" dirty="0"/>
              <a:t>Los interesados deberán enviar las diapositivas elaboradas a </a:t>
            </a:r>
            <a:r>
              <a:rPr lang="es-ES" sz="2000" dirty="0">
                <a:hlinkClick r:id="rId3"/>
              </a:rPr>
              <a:t>marta.conde@cdti.es</a:t>
            </a:r>
            <a:r>
              <a:rPr lang="es-ES" sz="2000" dirty="0"/>
              <a:t> como muy tarde el </a:t>
            </a:r>
            <a:r>
              <a:rPr lang="es-ES" sz="2000" b="1" dirty="0">
                <a:solidFill>
                  <a:srgbClr val="FF0000"/>
                </a:solidFill>
              </a:rPr>
              <a:t>viernes  12 de mayo</a:t>
            </a:r>
            <a:r>
              <a:rPr lang="es-ES" sz="2000" dirty="0"/>
              <a:t>. </a:t>
            </a:r>
          </a:p>
        </p:txBody>
      </p:sp>
    </p:spTree>
    <p:extLst>
      <p:ext uri="{BB962C8B-B14F-4D97-AF65-F5344CB8AC3E}">
        <p14:creationId xmlns:p14="http://schemas.microsoft.com/office/powerpoint/2010/main" val="349460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D1EDF-A718-43BD-A28E-2F28C6BB03A0}"/>
              </a:ext>
            </a:extLst>
          </p:cNvPr>
          <p:cNvSpPr>
            <a:spLocks noGrp="1"/>
          </p:cNvSpPr>
          <p:nvPr>
            <p:ph type="title"/>
          </p:nvPr>
        </p:nvSpPr>
        <p:spPr>
          <a:xfrm>
            <a:off x="599662" y="168931"/>
            <a:ext cx="10515600" cy="1325563"/>
          </a:xfrm>
        </p:spPr>
        <p:txBody>
          <a:bodyPr/>
          <a:lstStyle/>
          <a:p>
            <a:r>
              <a:rPr lang="es-ES" dirty="0" err="1"/>
              <a:t>Topic</a:t>
            </a:r>
            <a:r>
              <a:rPr lang="es-ES" dirty="0"/>
              <a:t> HORIZON-MISS-2023-SOIL-01-</a:t>
            </a:r>
            <a:r>
              <a:rPr lang="es-ES" dirty="0">
                <a:solidFill>
                  <a:srgbClr val="FF0000"/>
                </a:solidFill>
              </a:rPr>
              <a:t>XX</a:t>
            </a:r>
          </a:p>
        </p:txBody>
      </p:sp>
      <p:sp>
        <p:nvSpPr>
          <p:cNvPr id="5" name="Marcador de contenido 4">
            <a:extLst>
              <a:ext uri="{FF2B5EF4-FFF2-40B4-BE49-F238E27FC236}">
                <a16:creationId xmlns:a16="http://schemas.microsoft.com/office/drawing/2014/main" id="{8C9BF157-0263-4364-9313-64DA28E598FE}"/>
              </a:ext>
            </a:extLst>
          </p:cNvPr>
          <p:cNvSpPr>
            <a:spLocks noGrp="1"/>
          </p:cNvSpPr>
          <p:nvPr>
            <p:ph sz="half" idx="1"/>
          </p:nvPr>
        </p:nvSpPr>
        <p:spPr>
          <a:xfrm>
            <a:off x="400879" y="1494494"/>
            <a:ext cx="4373218" cy="4351338"/>
          </a:xfrm>
        </p:spPr>
        <p:txBody>
          <a:bodyPr/>
          <a:lstStyle/>
          <a:p>
            <a:r>
              <a:rPr lang="en-US"/>
              <a:t>Entity, department and contact details (name, e-mail)</a:t>
            </a:r>
          </a:p>
        </p:txBody>
      </p:sp>
      <p:sp>
        <p:nvSpPr>
          <p:cNvPr id="6" name="Marcador de contenido 5">
            <a:extLst>
              <a:ext uri="{FF2B5EF4-FFF2-40B4-BE49-F238E27FC236}">
                <a16:creationId xmlns:a16="http://schemas.microsoft.com/office/drawing/2014/main" id="{A031C146-E673-437B-8AB5-FB763B8D6B98}"/>
              </a:ext>
            </a:extLst>
          </p:cNvPr>
          <p:cNvSpPr txBox="1">
            <a:spLocks/>
          </p:cNvSpPr>
          <p:nvPr/>
        </p:nvSpPr>
        <p:spPr>
          <a:xfrm>
            <a:off x="4958417" y="1494494"/>
            <a:ext cx="670018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Pictures of facilities/experimental sites/relevant equipment. </a:t>
            </a:r>
          </a:p>
        </p:txBody>
      </p:sp>
      <p:pic>
        <p:nvPicPr>
          <p:cNvPr id="3" name="Picture 4">
            <a:extLst>
              <a:ext uri="{FF2B5EF4-FFF2-40B4-BE49-F238E27FC236}">
                <a16:creationId xmlns:a16="http://schemas.microsoft.com/office/drawing/2014/main" id="{97C7524A-2FFF-0025-F3B1-82CDE775D2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4789" y="254251"/>
            <a:ext cx="713809" cy="816121"/>
          </a:xfrm>
          <a:prstGeom prst="rect">
            <a:avLst/>
          </a:prstGeom>
        </p:spPr>
      </p:pic>
    </p:spTree>
    <p:extLst>
      <p:ext uri="{BB962C8B-B14F-4D97-AF65-F5344CB8AC3E}">
        <p14:creationId xmlns:p14="http://schemas.microsoft.com/office/powerpoint/2010/main" val="363684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C9BF157-0263-4364-9313-64DA28E598FE}"/>
              </a:ext>
            </a:extLst>
          </p:cNvPr>
          <p:cNvSpPr>
            <a:spLocks noGrp="1"/>
          </p:cNvSpPr>
          <p:nvPr>
            <p:ph sz="half" idx="1"/>
          </p:nvPr>
        </p:nvSpPr>
        <p:spPr>
          <a:xfrm>
            <a:off x="400879" y="1503077"/>
            <a:ext cx="10982739" cy="4351338"/>
          </a:xfrm>
        </p:spPr>
        <p:txBody>
          <a:bodyPr/>
          <a:lstStyle/>
          <a:p>
            <a:r>
              <a:rPr lang="en-US" dirty="0"/>
              <a:t>Capacity related to the topic of interest.
What role do you play in the proposal, coordinator/partner?
Which is your contribution? What are you looking for?</a:t>
            </a:r>
            <a:endParaRPr lang="es-ES" dirty="0"/>
          </a:p>
        </p:txBody>
      </p:sp>
      <p:sp>
        <p:nvSpPr>
          <p:cNvPr id="4" name="Título 1">
            <a:extLst>
              <a:ext uri="{FF2B5EF4-FFF2-40B4-BE49-F238E27FC236}">
                <a16:creationId xmlns:a16="http://schemas.microsoft.com/office/drawing/2014/main" id="{6946160F-010A-D381-CB4A-97BB0FB2B676}"/>
              </a:ext>
            </a:extLst>
          </p:cNvPr>
          <p:cNvSpPr txBox="1">
            <a:spLocks/>
          </p:cNvSpPr>
          <p:nvPr/>
        </p:nvSpPr>
        <p:spPr>
          <a:xfrm>
            <a:off x="599662" y="1689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t>Topic HORIZON-MISS-2023-SOIL-01-</a:t>
            </a:r>
            <a:r>
              <a:rPr lang="es-ES">
                <a:solidFill>
                  <a:srgbClr val="FF0000"/>
                </a:solidFill>
              </a:rPr>
              <a:t>XX</a:t>
            </a:r>
            <a:endParaRPr lang="es-ES" dirty="0">
              <a:solidFill>
                <a:srgbClr val="FF0000"/>
              </a:solidFill>
            </a:endParaRPr>
          </a:p>
        </p:txBody>
      </p:sp>
      <p:pic>
        <p:nvPicPr>
          <p:cNvPr id="8" name="Picture 4">
            <a:extLst>
              <a:ext uri="{FF2B5EF4-FFF2-40B4-BE49-F238E27FC236}">
                <a16:creationId xmlns:a16="http://schemas.microsoft.com/office/drawing/2014/main" id="{29A06FDD-B653-4A98-1709-0B209CBCC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4789" y="254251"/>
            <a:ext cx="713809" cy="816121"/>
          </a:xfrm>
          <a:prstGeom prst="rect">
            <a:avLst/>
          </a:prstGeom>
        </p:spPr>
      </p:pic>
    </p:spTree>
    <p:extLst>
      <p:ext uri="{BB962C8B-B14F-4D97-AF65-F5344CB8AC3E}">
        <p14:creationId xmlns:p14="http://schemas.microsoft.com/office/powerpoint/2010/main" val="218661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43E83BB-C928-9E4D-895A-7B5C2628EADF}"/>
              </a:ext>
            </a:extLst>
          </p:cNvPr>
          <p:cNvSpPr>
            <a:spLocks noGrp="1"/>
          </p:cNvSpPr>
          <p:nvPr>
            <p:ph type="body" sz="quarter" idx="10"/>
          </p:nvPr>
        </p:nvSpPr>
        <p:spPr>
          <a:xfrm>
            <a:off x="1259139" y="927759"/>
            <a:ext cx="10427470" cy="4706951"/>
          </a:xfrm>
        </p:spPr>
        <p:txBody>
          <a:bodyPr>
            <a:normAutofit lnSpcReduction="10000"/>
          </a:bodyPr>
          <a:lstStyle/>
          <a:p>
            <a:pPr marL="0" indent="0">
              <a:buNone/>
            </a:pPr>
            <a:endParaRPr lang="en-US" sz="2000" dirty="0"/>
          </a:p>
          <a:p>
            <a:pPr marL="0" indent="0">
              <a:buNone/>
            </a:pPr>
            <a:r>
              <a:rPr lang="en-US" sz="2000" b="1" dirty="0"/>
              <a:t>Components of  </a:t>
            </a:r>
            <a:r>
              <a:rPr lang="en-US" sz="2000" b="1" dirty="0">
                <a:highlight>
                  <a:srgbClr val="FFFF00"/>
                </a:highlight>
              </a:rPr>
              <a:t>Living Labs</a:t>
            </a:r>
            <a:r>
              <a:rPr lang="en-US" sz="2000" dirty="0"/>
              <a:t>: </a:t>
            </a:r>
          </a:p>
          <a:p>
            <a:pPr>
              <a:buAutoNum type="alphaLcParenBoth"/>
            </a:pPr>
            <a:r>
              <a:rPr lang="en-US" sz="2000" b="1" dirty="0"/>
              <a:t> co-creation with a large set of stakeholders</a:t>
            </a:r>
            <a:r>
              <a:rPr lang="en-US" sz="2000" dirty="0"/>
              <a:t>, </a:t>
            </a:r>
          </a:p>
          <a:p>
            <a:pPr>
              <a:buAutoNum type="alphaLcParenBoth"/>
            </a:pPr>
            <a:r>
              <a:rPr lang="en-US" sz="2000" dirty="0"/>
              <a:t> carried out in </a:t>
            </a:r>
            <a:r>
              <a:rPr lang="en-US" sz="2000" b="1" dirty="0" err="1"/>
              <a:t>reallife</a:t>
            </a:r>
            <a:r>
              <a:rPr lang="en-US" sz="2000" b="1" dirty="0"/>
              <a:t> settings </a:t>
            </a:r>
            <a:r>
              <a:rPr lang="en-US" sz="2000" dirty="0"/>
              <a:t>and </a:t>
            </a:r>
          </a:p>
          <a:p>
            <a:pPr>
              <a:buAutoNum type="alphaLcParenBoth"/>
            </a:pPr>
            <a:r>
              <a:rPr lang="en-US" sz="2000" dirty="0"/>
              <a:t> involving the </a:t>
            </a:r>
            <a:r>
              <a:rPr lang="en-US" sz="2000" b="1" dirty="0"/>
              <a:t>end-users</a:t>
            </a:r>
            <a:r>
              <a:rPr lang="en-US" sz="2000" dirty="0"/>
              <a:t>. </a:t>
            </a:r>
          </a:p>
          <a:p>
            <a:pPr marL="0" indent="0" algn="just">
              <a:buNone/>
            </a:pPr>
            <a:r>
              <a:rPr lang="en-US" sz="2000" b="1" dirty="0"/>
              <a:t>Defined</a:t>
            </a:r>
            <a:r>
              <a:rPr lang="en-US" sz="2000" dirty="0"/>
              <a:t> as “</a:t>
            </a:r>
            <a:r>
              <a:rPr lang="en-US" sz="2000" b="1" dirty="0"/>
              <a:t>user-</a:t>
            </a:r>
            <a:r>
              <a:rPr lang="en-US" sz="2000" b="1" dirty="0" err="1"/>
              <a:t>centred</a:t>
            </a:r>
            <a:r>
              <a:rPr lang="en-US" sz="2000" b="1" dirty="0"/>
              <a:t>, place-based and transdisciplinary research and innovation ecosystems</a:t>
            </a:r>
            <a:r>
              <a:rPr lang="en-US" sz="2000" dirty="0"/>
              <a:t>, which involve land managers, scientists and other relevant partners in systemic research and co-design, testing, monitoring and evaluation of solutions, in real-life settings, to improve their effectiveness for soil health and accelerate adoption”. </a:t>
            </a:r>
            <a:r>
              <a:rPr lang="en-US" sz="2000" b="1" dirty="0"/>
              <a:t>Living labs are collaborations between multiple partners that operate and undertake experiments on several sites at regional or sub-regional level. </a:t>
            </a:r>
          </a:p>
          <a:p>
            <a:pPr marL="0" indent="0" algn="just">
              <a:buNone/>
            </a:pPr>
            <a:endParaRPr lang="en-US" sz="2000" b="1" dirty="0"/>
          </a:p>
          <a:p>
            <a:pPr marL="0" indent="0" algn="just">
              <a:buNone/>
            </a:pPr>
            <a:r>
              <a:rPr lang="en-US" sz="2000" b="1" dirty="0">
                <a:highlight>
                  <a:srgbClr val="FFFF00"/>
                </a:highlight>
              </a:rPr>
              <a:t>Individual sites could be  </a:t>
            </a:r>
            <a:r>
              <a:rPr lang="en-US" sz="2000" dirty="0"/>
              <a:t>e.g. farms, forest stands, urban green or industrial areas, enterprises and other entities, where the work is carried-out and monitored under real-life conditions, regardless of the land size, tenure (land ownerships) or the type of economic activity.</a:t>
            </a:r>
            <a:endParaRPr lang="es-ES" sz="2000" dirty="0"/>
          </a:p>
        </p:txBody>
      </p:sp>
      <p:sp>
        <p:nvSpPr>
          <p:cNvPr id="4" name="Título 3">
            <a:extLst>
              <a:ext uri="{FF2B5EF4-FFF2-40B4-BE49-F238E27FC236}">
                <a16:creationId xmlns:a16="http://schemas.microsoft.com/office/drawing/2014/main" id="{1D97AE03-40FE-9F7C-2277-930A14D75AF4}"/>
              </a:ext>
            </a:extLst>
          </p:cNvPr>
          <p:cNvSpPr txBox="1">
            <a:spLocks/>
          </p:cNvSpPr>
          <p:nvPr/>
        </p:nvSpPr>
        <p:spPr>
          <a:xfrm>
            <a:off x="725820" y="111638"/>
            <a:ext cx="10972800" cy="615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a:solidFill>
                  <a:srgbClr val="002060"/>
                </a:solidFill>
              </a:rPr>
              <a:t>Living </a:t>
            </a:r>
            <a:r>
              <a:rPr lang="es-ES" sz="3200" dirty="0" err="1">
                <a:solidFill>
                  <a:srgbClr val="002060"/>
                </a:solidFill>
              </a:rPr>
              <a:t>Labs</a:t>
            </a:r>
            <a:r>
              <a:rPr lang="es-ES" sz="3200" dirty="0">
                <a:solidFill>
                  <a:srgbClr val="002060"/>
                </a:solidFill>
              </a:rPr>
              <a:t> &amp; </a:t>
            </a:r>
            <a:r>
              <a:rPr lang="es-ES" sz="3200" dirty="0" err="1">
                <a:solidFill>
                  <a:srgbClr val="002060"/>
                </a:solidFill>
              </a:rPr>
              <a:t>lighthouses</a:t>
            </a:r>
            <a:r>
              <a:rPr lang="es-ES" sz="3200" dirty="0">
                <a:solidFill>
                  <a:srgbClr val="002060"/>
                </a:solidFill>
              </a:rPr>
              <a:t>  </a:t>
            </a:r>
            <a:r>
              <a:rPr lang="es-ES" sz="3200" dirty="0" err="1">
                <a:solidFill>
                  <a:srgbClr val="002060"/>
                </a:solidFill>
              </a:rPr>
              <a:t>definition</a:t>
            </a:r>
            <a:r>
              <a:rPr lang="es-ES" sz="3200" dirty="0">
                <a:solidFill>
                  <a:srgbClr val="002060"/>
                </a:solidFill>
              </a:rPr>
              <a:t> in WP2023-2024</a:t>
            </a:r>
            <a:r>
              <a:rPr lang="es-ES" sz="3200" dirty="0">
                <a:solidFill>
                  <a:srgbClr val="FF0000"/>
                </a:solidFill>
              </a:rPr>
              <a:t>*</a:t>
            </a:r>
          </a:p>
        </p:txBody>
      </p:sp>
      <p:cxnSp>
        <p:nvCxnSpPr>
          <p:cNvPr id="5" name="24 Conector recto">
            <a:extLst>
              <a:ext uri="{FF2B5EF4-FFF2-40B4-BE49-F238E27FC236}">
                <a16:creationId xmlns:a16="http://schemas.microsoft.com/office/drawing/2014/main" id="{D97000D7-819D-6ACB-478D-9A4457D5ADFA}"/>
              </a:ext>
            </a:extLst>
          </p:cNvPr>
          <p:cNvCxnSpPr>
            <a:cxnSpLocks/>
          </p:cNvCxnSpPr>
          <p:nvPr/>
        </p:nvCxnSpPr>
        <p:spPr>
          <a:xfrm flipV="1">
            <a:off x="1536700" y="727316"/>
            <a:ext cx="9677400" cy="5686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EFA7E22C-EF90-626E-15DE-DEFBE62AE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92" y="111638"/>
            <a:ext cx="713809" cy="816121"/>
          </a:xfrm>
          <a:prstGeom prst="rect">
            <a:avLst/>
          </a:prstGeom>
        </p:spPr>
      </p:pic>
      <p:pic>
        <p:nvPicPr>
          <p:cNvPr id="12" name="Imagen 11">
            <a:extLst>
              <a:ext uri="{FF2B5EF4-FFF2-40B4-BE49-F238E27FC236}">
                <a16:creationId xmlns:a16="http://schemas.microsoft.com/office/drawing/2014/main" id="{FFB74533-4F2E-476A-88ED-2DBE989B9D1E}"/>
              </a:ext>
            </a:extLst>
          </p:cNvPr>
          <p:cNvPicPr>
            <a:picLocks noChangeAspect="1"/>
          </p:cNvPicPr>
          <p:nvPr/>
        </p:nvPicPr>
        <p:blipFill rotWithShape="1">
          <a:blip r:embed="rId3"/>
          <a:srcRect l="7529" r="6475"/>
          <a:stretch/>
        </p:blipFill>
        <p:spPr>
          <a:xfrm>
            <a:off x="141785" y="1856533"/>
            <a:ext cx="1066635" cy="91163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CuadroTexto 6">
            <a:extLst>
              <a:ext uri="{FF2B5EF4-FFF2-40B4-BE49-F238E27FC236}">
                <a16:creationId xmlns:a16="http://schemas.microsoft.com/office/drawing/2014/main" id="{D0FC5748-1980-6007-6476-771695EAFFF3}"/>
              </a:ext>
            </a:extLst>
          </p:cNvPr>
          <p:cNvSpPr txBox="1"/>
          <p:nvPr/>
        </p:nvSpPr>
        <p:spPr>
          <a:xfrm>
            <a:off x="351552" y="6002208"/>
            <a:ext cx="11488895" cy="584775"/>
          </a:xfrm>
          <a:prstGeom prst="rect">
            <a:avLst/>
          </a:prstGeom>
          <a:noFill/>
        </p:spPr>
        <p:txBody>
          <a:bodyPr wrap="square">
            <a:spAutoFit/>
          </a:bodyPr>
          <a:lstStyle/>
          <a:p>
            <a:r>
              <a:rPr lang="es-ES" sz="1800" dirty="0">
                <a:solidFill>
                  <a:srgbClr val="FF0000"/>
                </a:solidFill>
              </a:rPr>
              <a:t>*</a:t>
            </a:r>
            <a:r>
              <a:rPr lang="es-ES" sz="1400" i="1" dirty="0">
                <a:solidFill>
                  <a:srgbClr val="FF0000"/>
                </a:solidFill>
              </a:rPr>
              <a:t>Se facilitan definiciones de LL y </a:t>
            </a:r>
            <a:r>
              <a:rPr lang="es-ES" sz="1400" i="1" dirty="0" err="1">
                <a:solidFill>
                  <a:srgbClr val="FF0000"/>
                </a:solidFill>
              </a:rPr>
              <a:t>LHs</a:t>
            </a:r>
            <a:r>
              <a:rPr lang="es-ES" sz="1400" i="1" dirty="0">
                <a:solidFill>
                  <a:srgbClr val="FF0000"/>
                </a:solidFill>
              </a:rPr>
              <a:t> recogidos en el Plan de </a:t>
            </a:r>
            <a:r>
              <a:rPr lang="es-ES" sz="1400" i="1" dirty="0" err="1">
                <a:solidFill>
                  <a:srgbClr val="FF0000"/>
                </a:solidFill>
              </a:rPr>
              <a:t>Implemetnación</a:t>
            </a:r>
            <a:r>
              <a:rPr lang="es-ES" sz="1400" i="1" dirty="0">
                <a:solidFill>
                  <a:srgbClr val="FF0000"/>
                </a:solidFill>
              </a:rPr>
              <a:t> y WP, así como ejemplos de </a:t>
            </a:r>
            <a:r>
              <a:rPr lang="es-ES" sz="1400" i="1" dirty="0" err="1">
                <a:solidFill>
                  <a:srgbClr val="FF0000"/>
                </a:solidFill>
              </a:rPr>
              <a:t>ENoLL</a:t>
            </a:r>
            <a:r>
              <a:rPr lang="es-ES" sz="1400" i="1" dirty="0">
                <a:solidFill>
                  <a:srgbClr val="FF0000"/>
                </a:solidFill>
              </a:rPr>
              <a:t> para que los participantes entiendan mejor los conceptos y puedan exponer su caso de acuerdo a las mismas, pero esta información no se incluirá en las </a:t>
            </a:r>
            <a:r>
              <a:rPr lang="es-ES" sz="1400" i="1" dirty="0" err="1">
                <a:solidFill>
                  <a:srgbClr val="FF0000"/>
                </a:solidFill>
              </a:rPr>
              <a:t>ppts</a:t>
            </a:r>
            <a:r>
              <a:rPr lang="es-ES" sz="1400" i="1" dirty="0">
                <a:solidFill>
                  <a:srgbClr val="FF0000"/>
                </a:solidFill>
              </a:rPr>
              <a:t> de los participantes. </a:t>
            </a:r>
            <a:endParaRPr lang="en-US" dirty="0"/>
          </a:p>
        </p:txBody>
      </p:sp>
    </p:spTree>
    <p:extLst>
      <p:ext uri="{BB962C8B-B14F-4D97-AF65-F5344CB8AC3E}">
        <p14:creationId xmlns:p14="http://schemas.microsoft.com/office/powerpoint/2010/main" val="96260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7890FCC-2C30-668E-2237-EBAD4C2AF74E}"/>
              </a:ext>
            </a:extLst>
          </p:cNvPr>
          <p:cNvPicPr>
            <a:picLocks noChangeAspect="1"/>
          </p:cNvPicPr>
          <p:nvPr/>
        </p:nvPicPr>
        <p:blipFill rotWithShape="1">
          <a:blip r:embed="rId2"/>
          <a:srcRect t="10509" r="3" b="20399"/>
          <a:stretch/>
        </p:blipFill>
        <p:spPr>
          <a:xfrm>
            <a:off x="194633" y="1553858"/>
            <a:ext cx="1000688" cy="96326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 name="Marcador de texto 1">
            <a:extLst>
              <a:ext uri="{FF2B5EF4-FFF2-40B4-BE49-F238E27FC236}">
                <a16:creationId xmlns:a16="http://schemas.microsoft.com/office/drawing/2014/main" id="{BBB9C254-AEE3-1A7D-FD91-E85E8F34649A}"/>
              </a:ext>
            </a:extLst>
          </p:cNvPr>
          <p:cNvSpPr>
            <a:spLocks noGrp="1"/>
          </p:cNvSpPr>
          <p:nvPr>
            <p:ph type="body" sz="quarter" idx="10"/>
          </p:nvPr>
        </p:nvSpPr>
        <p:spPr>
          <a:xfrm>
            <a:off x="1219201" y="1544775"/>
            <a:ext cx="10479419" cy="4232732"/>
          </a:xfrm>
        </p:spPr>
        <p:txBody>
          <a:bodyPr>
            <a:normAutofit/>
          </a:bodyPr>
          <a:lstStyle/>
          <a:p>
            <a:pPr algn="just"/>
            <a:r>
              <a:rPr lang="en-US" sz="2000" b="1" dirty="0">
                <a:highlight>
                  <a:srgbClr val="FFFF00"/>
                </a:highlight>
              </a:rPr>
              <a:t>Lighthouses</a:t>
            </a:r>
            <a:r>
              <a:rPr lang="en-US" sz="2000" dirty="0"/>
              <a:t>, in contrast, are defined as “</a:t>
            </a:r>
            <a:r>
              <a:rPr lang="en-US" sz="2000" b="1" dirty="0"/>
              <a:t>places for demonstration of solutions, training and communication that are exemplary in their performance </a:t>
            </a:r>
            <a:r>
              <a:rPr lang="en-US" sz="2000" dirty="0"/>
              <a:t>in terms of soil health improvement”. They are individual, local sites (one farm, one forest exploitation, one industrial site, one urban city green area, etc.) that either can be part of a living lab or be situated outside a living lab. </a:t>
            </a:r>
          </a:p>
          <a:p>
            <a:pPr marL="0" indent="0" algn="just">
              <a:buNone/>
            </a:pPr>
            <a:endParaRPr lang="en-US" sz="2000" dirty="0"/>
          </a:p>
          <a:p>
            <a:pPr algn="just"/>
            <a:r>
              <a:rPr lang="en-US" sz="2000" dirty="0"/>
              <a:t>According to the Mission Implementation Plan, </a:t>
            </a:r>
            <a:r>
              <a:rPr lang="en-US" sz="2000" b="1" dirty="0"/>
              <a:t>living labs involve partners from different backgrounds, disciplines and/or sectors and are composed of </a:t>
            </a:r>
            <a:r>
              <a:rPr lang="en-US" sz="2000" b="1" dirty="0">
                <a:highlight>
                  <a:srgbClr val="FFFF00"/>
                </a:highlight>
              </a:rPr>
              <a:t>10 to 20 experimental sites</a:t>
            </a:r>
            <a:r>
              <a:rPr lang="en-US" sz="2000" dirty="0"/>
              <a:t>. However, depending on the specific context (e.g. the land use(s), the soil health challenge(s) addressed), applicants can propose living labs with fewer experimental sites. By working together on themes of common interest, the various partners involved in a living lab will be able to replicate actions and solutions, compare results, exchange good practices, validate methodologies and benefit from </a:t>
            </a:r>
            <a:r>
              <a:rPr lang="en-US" sz="2000" dirty="0" err="1"/>
              <a:t>cross-fertilisation</a:t>
            </a:r>
            <a:r>
              <a:rPr lang="en-US" sz="2000" dirty="0"/>
              <a:t> within a local/regional setting.</a:t>
            </a:r>
            <a:endParaRPr lang="es-ES" sz="2000" dirty="0"/>
          </a:p>
        </p:txBody>
      </p:sp>
      <p:pic>
        <p:nvPicPr>
          <p:cNvPr id="6" name="Picture 4">
            <a:extLst>
              <a:ext uri="{FF2B5EF4-FFF2-40B4-BE49-F238E27FC236}">
                <a16:creationId xmlns:a16="http://schemas.microsoft.com/office/drawing/2014/main" id="{1D380E08-63C2-88B3-C837-EC3FA59FC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92" y="111638"/>
            <a:ext cx="713809" cy="816121"/>
          </a:xfrm>
          <a:prstGeom prst="rect">
            <a:avLst/>
          </a:prstGeom>
        </p:spPr>
      </p:pic>
      <p:pic>
        <p:nvPicPr>
          <p:cNvPr id="9" name="Imagen 8">
            <a:extLst>
              <a:ext uri="{FF2B5EF4-FFF2-40B4-BE49-F238E27FC236}">
                <a16:creationId xmlns:a16="http://schemas.microsoft.com/office/drawing/2014/main" id="{BED5D560-DBEB-B839-F19A-807E80940014}"/>
              </a:ext>
            </a:extLst>
          </p:cNvPr>
          <p:cNvPicPr>
            <a:picLocks noChangeAspect="1"/>
          </p:cNvPicPr>
          <p:nvPr/>
        </p:nvPicPr>
        <p:blipFill rotWithShape="1">
          <a:blip r:embed="rId4"/>
          <a:srcRect l="7529" r="6475"/>
          <a:stretch/>
        </p:blipFill>
        <p:spPr>
          <a:xfrm>
            <a:off x="256827" y="3933862"/>
            <a:ext cx="876196" cy="74887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3" name="Título 3">
            <a:extLst>
              <a:ext uri="{FF2B5EF4-FFF2-40B4-BE49-F238E27FC236}">
                <a16:creationId xmlns:a16="http://schemas.microsoft.com/office/drawing/2014/main" id="{17059CDB-030F-0AFA-0D0F-F515E886EC91}"/>
              </a:ext>
            </a:extLst>
          </p:cNvPr>
          <p:cNvSpPr txBox="1">
            <a:spLocks/>
          </p:cNvSpPr>
          <p:nvPr/>
        </p:nvSpPr>
        <p:spPr>
          <a:xfrm>
            <a:off x="725820" y="111638"/>
            <a:ext cx="10972800" cy="615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a:solidFill>
                  <a:srgbClr val="002060"/>
                </a:solidFill>
              </a:rPr>
              <a:t>Living </a:t>
            </a:r>
            <a:r>
              <a:rPr lang="es-ES" sz="3200" dirty="0" err="1">
                <a:solidFill>
                  <a:srgbClr val="002060"/>
                </a:solidFill>
              </a:rPr>
              <a:t>Labs</a:t>
            </a:r>
            <a:r>
              <a:rPr lang="es-ES" sz="3200" dirty="0">
                <a:solidFill>
                  <a:srgbClr val="002060"/>
                </a:solidFill>
              </a:rPr>
              <a:t> &amp; </a:t>
            </a:r>
            <a:r>
              <a:rPr lang="es-ES" sz="3200" dirty="0" err="1">
                <a:solidFill>
                  <a:srgbClr val="002060"/>
                </a:solidFill>
              </a:rPr>
              <a:t>lighthouses</a:t>
            </a:r>
            <a:r>
              <a:rPr lang="es-ES" sz="3200" dirty="0">
                <a:solidFill>
                  <a:srgbClr val="002060"/>
                </a:solidFill>
              </a:rPr>
              <a:t>  </a:t>
            </a:r>
            <a:r>
              <a:rPr lang="es-ES" sz="3200" dirty="0" err="1">
                <a:solidFill>
                  <a:srgbClr val="002060"/>
                </a:solidFill>
              </a:rPr>
              <a:t>definition</a:t>
            </a:r>
            <a:r>
              <a:rPr lang="es-ES" sz="3200" dirty="0">
                <a:solidFill>
                  <a:srgbClr val="002060"/>
                </a:solidFill>
              </a:rPr>
              <a:t> in WP2023-2024</a:t>
            </a:r>
          </a:p>
        </p:txBody>
      </p:sp>
      <p:cxnSp>
        <p:nvCxnSpPr>
          <p:cNvPr id="7" name="24 Conector recto">
            <a:extLst>
              <a:ext uri="{FF2B5EF4-FFF2-40B4-BE49-F238E27FC236}">
                <a16:creationId xmlns:a16="http://schemas.microsoft.com/office/drawing/2014/main" id="{40AA5390-8D78-2F3E-916C-492552A4A40E}"/>
              </a:ext>
            </a:extLst>
          </p:cNvPr>
          <p:cNvCxnSpPr>
            <a:cxnSpLocks/>
          </p:cNvCxnSpPr>
          <p:nvPr/>
        </p:nvCxnSpPr>
        <p:spPr>
          <a:xfrm flipV="1">
            <a:off x="1536700" y="727316"/>
            <a:ext cx="9677400" cy="5686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AF66BC9-4DF6-876B-D4E5-E898B4725899}"/>
              </a:ext>
            </a:extLst>
          </p:cNvPr>
          <p:cNvSpPr txBox="1"/>
          <p:nvPr/>
        </p:nvSpPr>
        <p:spPr>
          <a:xfrm>
            <a:off x="351552" y="6002208"/>
            <a:ext cx="11488895" cy="584775"/>
          </a:xfrm>
          <a:prstGeom prst="rect">
            <a:avLst/>
          </a:prstGeom>
          <a:noFill/>
        </p:spPr>
        <p:txBody>
          <a:bodyPr wrap="square">
            <a:spAutoFit/>
          </a:bodyPr>
          <a:lstStyle/>
          <a:p>
            <a:r>
              <a:rPr lang="es-ES" sz="1800" dirty="0">
                <a:solidFill>
                  <a:srgbClr val="FF0000"/>
                </a:solidFill>
              </a:rPr>
              <a:t>*</a:t>
            </a:r>
            <a:r>
              <a:rPr lang="es-ES" sz="1400" i="1" dirty="0">
                <a:solidFill>
                  <a:srgbClr val="FF0000"/>
                </a:solidFill>
              </a:rPr>
              <a:t>Se facilitan definiciones de LL y </a:t>
            </a:r>
            <a:r>
              <a:rPr lang="es-ES" sz="1400" i="1" dirty="0" err="1">
                <a:solidFill>
                  <a:srgbClr val="FF0000"/>
                </a:solidFill>
              </a:rPr>
              <a:t>LHs</a:t>
            </a:r>
            <a:r>
              <a:rPr lang="es-ES" sz="1400" i="1" dirty="0">
                <a:solidFill>
                  <a:srgbClr val="FF0000"/>
                </a:solidFill>
              </a:rPr>
              <a:t> recogidos en el Plan de </a:t>
            </a:r>
            <a:r>
              <a:rPr lang="es-ES" sz="1400" i="1" dirty="0" err="1">
                <a:solidFill>
                  <a:srgbClr val="FF0000"/>
                </a:solidFill>
              </a:rPr>
              <a:t>Implemetnación</a:t>
            </a:r>
            <a:r>
              <a:rPr lang="es-ES" sz="1400" i="1" dirty="0">
                <a:solidFill>
                  <a:srgbClr val="FF0000"/>
                </a:solidFill>
              </a:rPr>
              <a:t> y WP, así como ejemplos de </a:t>
            </a:r>
            <a:r>
              <a:rPr lang="es-ES" sz="1400" i="1" dirty="0" err="1">
                <a:solidFill>
                  <a:srgbClr val="FF0000"/>
                </a:solidFill>
              </a:rPr>
              <a:t>ENoLL</a:t>
            </a:r>
            <a:r>
              <a:rPr lang="es-ES" sz="1400" i="1" dirty="0">
                <a:solidFill>
                  <a:srgbClr val="FF0000"/>
                </a:solidFill>
              </a:rPr>
              <a:t> para que los participantes entiendan mejor los conceptos y puedan exponer su caso de acuerdo a las mismas, pero esta información no se incluirá en las </a:t>
            </a:r>
            <a:r>
              <a:rPr lang="es-ES" sz="1400" i="1" dirty="0" err="1">
                <a:solidFill>
                  <a:srgbClr val="FF0000"/>
                </a:solidFill>
              </a:rPr>
              <a:t>ppts</a:t>
            </a:r>
            <a:r>
              <a:rPr lang="es-ES" sz="1400" i="1" dirty="0">
                <a:solidFill>
                  <a:srgbClr val="FF0000"/>
                </a:solidFill>
              </a:rPr>
              <a:t> de los participantes.</a:t>
            </a:r>
            <a:endParaRPr lang="en-US" dirty="0"/>
          </a:p>
        </p:txBody>
      </p:sp>
    </p:spTree>
    <p:extLst>
      <p:ext uri="{BB962C8B-B14F-4D97-AF65-F5344CB8AC3E}">
        <p14:creationId xmlns:p14="http://schemas.microsoft.com/office/powerpoint/2010/main" val="105641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EC00BAF-AF24-E97B-E02D-20C4A9F088AF}"/>
              </a:ext>
            </a:extLst>
          </p:cNvPr>
          <p:cNvSpPr>
            <a:spLocks noGrp="1"/>
          </p:cNvSpPr>
          <p:nvPr>
            <p:ph type="title"/>
          </p:nvPr>
        </p:nvSpPr>
        <p:spPr>
          <a:xfrm>
            <a:off x="609600" y="0"/>
            <a:ext cx="10972800" cy="1143000"/>
          </a:xfrm>
        </p:spPr>
        <p:txBody>
          <a:bodyPr/>
          <a:lstStyle/>
          <a:p>
            <a:r>
              <a:rPr lang="en-US" dirty="0" err="1"/>
              <a:t>ENoLL</a:t>
            </a:r>
            <a:r>
              <a:rPr lang="en-US" dirty="0"/>
              <a:t> – Soil Living Labs &amp; Lighthouses</a:t>
            </a:r>
          </a:p>
        </p:txBody>
      </p:sp>
      <p:pic>
        <p:nvPicPr>
          <p:cNvPr id="4" name="Imagen 3" descr="Tabla&#10;&#10;Descripción generada automáticamente">
            <a:extLst>
              <a:ext uri="{FF2B5EF4-FFF2-40B4-BE49-F238E27FC236}">
                <a16:creationId xmlns:a16="http://schemas.microsoft.com/office/drawing/2014/main" id="{C90D6E4C-EDD1-A9C1-4907-D44667F880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0759" y="1114091"/>
            <a:ext cx="8425971" cy="4629818"/>
          </a:xfrm>
          <a:prstGeom prst="rect">
            <a:avLst/>
          </a:prstGeom>
          <a:noFill/>
          <a:ln>
            <a:noFill/>
          </a:ln>
        </p:spPr>
      </p:pic>
      <p:sp>
        <p:nvSpPr>
          <p:cNvPr id="6" name="CuadroTexto 5">
            <a:extLst>
              <a:ext uri="{FF2B5EF4-FFF2-40B4-BE49-F238E27FC236}">
                <a16:creationId xmlns:a16="http://schemas.microsoft.com/office/drawing/2014/main" id="{94FC9AF3-5AD6-69F9-BD11-B08E46001E55}"/>
              </a:ext>
            </a:extLst>
          </p:cNvPr>
          <p:cNvSpPr txBox="1"/>
          <p:nvPr/>
        </p:nvSpPr>
        <p:spPr>
          <a:xfrm>
            <a:off x="351552" y="6002208"/>
            <a:ext cx="11488895" cy="584775"/>
          </a:xfrm>
          <a:prstGeom prst="rect">
            <a:avLst/>
          </a:prstGeom>
          <a:noFill/>
        </p:spPr>
        <p:txBody>
          <a:bodyPr wrap="square">
            <a:spAutoFit/>
          </a:bodyPr>
          <a:lstStyle/>
          <a:p>
            <a:r>
              <a:rPr lang="es-ES" sz="1800" dirty="0">
                <a:solidFill>
                  <a:srgbClr val="FF0000"/>
                </a:solidFill>
              </a:rPr>
              <a:t>*</a:t>
            </a:r>
            <a:r>
              <a:rPr lang="es-ES" sz="1400" i="1" dirty="0">
                <a:solidFill>
                  <a:srgbClr val="FF0000"/>
                </a:solidFill>
              </a:rPr>
              <a:t>Se facilitan definiciones de LL y </a:t>
            </a:r>
            <a:r>
              <a:rPr lang="es-ES" sz="1400" i="1" dirty="0" err="1">
                <a:solidFill>
                  <a:srgbClr val="FF0000"/>
                </a:solidFill>
              </a:rPr>
              <a:t>LHs</a:t>
            </a:r>
            <a:r>
              <a:rPr lang="es-ES" sz="1400" i="1" dirty="0">
                <a:solidFill>
                  <a:srgbClr val="FF0000"/>
                </a:solidFill>
              </a:rPr>
              <a:t> recogidos en el Plan de </a:t>
            </a:r>
            <a:r>
              <a:rPr lang="es-ES" sz="1400" i="1" dirty="0" err="1">
                <a:solidFill>
                  <a:srgbClr val="FF0000"/>
                </a:solidFill>
              </a:rPr>
              <a:t>Implemetnación</a:t>
            </a:r>
            <a:r>
              <a:rPr lang="es-ES" sz="1400" i="1" dirty="0">
                <a:solidFill>
                  <a:srgbClr val="FF0000"/>
                </a:solidFill>
              </a:rPr>
              <a:t> y WP, así como ejemplos de </a:t>
            </a:r>
            <a:r>
              <a:rPr lang="es-ES" sz="1400" i="1" dirty="0" err="1">
                <a:solidFill>
                  <a:srgbClr val="FF0000"/>
                </a:solidFill>
              </a:rPr>
              <a:t>ENoLL</a:t>
            </a:r>
            <a:r>
              <a:rPr lang="es-ES" sz="1400" i="1" dirty="0">
                <a:solidFill>
                  <a:srgbClr val="FF0000"/>
                </a:solidFill>
              </a:rPr>
              <a:t> para que los participantes entiendan mejor los conceptos y puedan exponer su caso de acuerdo a las mismas, pero esta información no se incluirá en las </a:t>
            </a:r>
            <a:r>
              <a:rPr lang="es-ES" sz="1400" i="1" dirty="0" err="1">
                <a:solidFill>
                  <a:srgbClr val="FF0000"/>
                </a:solidFill>
              </a:rPr>
              <a:t>ppts</a:t>
            </a:r>
            <a:r>
              <a:rPr lang="es-ES" sz="1400" i="1" dirty="0">
                <a:solidFill>
                  <a:srgbClr val="FF0000"/>
                </a:solidFill>
              </a:rPr>
              <a:t> de los participantes. </a:t>
            </a:r>
            <a:endParaRPr lang="en-US" dirty="0"/>
          </a:p>
        </p:txBody>
      </p:sp>
    </p:spTree>
    <p:extLst>
      <p:ext uri="{BB962C8B-B14F-4D97-AF65-F5344CB8AC3E}">
        <p14:creationId xmlns:p14="http://schemas.microsoft.com/office/powerpoint/2010/main" val="326492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84F87E8-9829-3B9B-E1CB-97CA178386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216" y="1024647"/>
            <a:ext cx="9079684" cy="5053181"/>
          </a:xfrm>
          <a:prstGeom prst="rect">
            <a:avLst/>
          </a:prstGeom>
          <a:noFill/>
          <a:ln>
            <a:noFill/>
          </a:ln>
        </p:spPr>
      </p:pic>
      <p:sp>
        <p:nvSpPr>
          <p:cNvPr id="7" name="Título 2">
            <a:extLst>
              <a:ext uri="{FF2B5EF4-FFF2-40B4-BE49-F238E27FC236}">
                <a16:creationId xmlns:a16="http://schemas.microsoft.com/office/drawing/2014/main" id="{8B34B15D-7857-CB30-3AFB-1DFCF42F0539}"/>
              </a:ext>
            </a:extLst>
          </p:cNvPr>
          <p:cNvSpPr>
            <a:spLocks noGrp="1"/>
          </p:cNvSpPr>
          <p:nvPr>
            <p:ph type="title"/>
          </p:nvPr>
        </p:nvSpPr>
        <p:spPr>
          <a:xfrm>
            <a:off x="609600" y="0"/>
            <a:ext cx="10972800" cy="1143000"/>
          </a:xfrm>
        </p:spPr>
        <p:txBody>
          <a:bodyPr/>
          <a:lstStyle/>
          <a:p>
            <a:r>
              <a:rPr lang="en-US" dirty="0" err="1"/>
              <a:t>ENoLL</a:t>
            </a:r>
            <a:r>
              <a:rPr lang="en-US" dirty="0"/>
              <a:t> – Soil Living Labs &amp; Lighthouses</a:t>
            </a:r>
          </a:p>
        </p:txBody>
      </p:sp>
      <p:sp>
        <p:nvSpPr>
          <p:cNvPr id="9" name="CuadroTexto 8">
            <a:extLst>
              <a:ext uri="{FF2B5EF4-FFF2-40B4-BE49-F238E27FC236}">
                <a16:creationId xmlns:a16="http://schemas.microsoft.com/office/drawing/2014/main" id="{CDE8272D-5C2D-9AA0-316B-5D454D619DE9}"/>
              </a:ext>
            </a:extLst>
          </p:cNvPr>
          <p:cNvSpPr txBox="1"/>
          <p:nvPr/>
        </p:nvSpPr>
        <p:spPr>
          <a:xfrm>
            <a:off x="351552" y="6002208"/>
            <a:ext cx="11488895" cy="584775"/>
          </a:xfrm>
          <a:prstGeom prst="rect">
            <a:avLst/>
          </a:prstGeom>
          <a:noFill/>
        </p:spPr>
        <p:txBody>
          <a:bodyPr wrap="square">
            <a:spAutoFit/>
          </a:bodyPr>
          <a:lstStyle/>
          <a:p>
            <a:r>
              <a:rPr lang="es-ES" sz="1800" dirty="0">
                <a:solidFill>
                  <a:srgbClr val="FF0000"/>
                </a:solidFill>
              </a:rPr>
              <a:t>*</a:t>
            </a:r>
            <a:r>
              <a:rPr lang="es-ES" sz="1400" i="1" dirty="0">
                <a:solidFill>
                  <a:srgbClr val="FF0000"/>
                </a:solidFill>
              </a:rPr>
              <a:t>Se facilitan definiciones de LL y </a:t>
            </a:r>
            <a:r>
              <a:rPr lang="es-ES" sz="1400" i="1" dirty="0" err="1">
                <a:solidFill>
                  <a:srgbClr val="FF0000"/>
                </a:solidFill>
              </a:rPr>
              <a:t>LHs</a:t>
            </a:r>
            <a:r>
              <a:rPr lang="es-ES" sz="1400" i="1" dirty="0">
                <a:solidFill>
                  <a:srgbClr val="FF0000"/>
                </a:solidFill>
              </a:rPr>
              <a:t> recogidos en el Plan de </a:t>
            </a:r>
            <a:r>
              <a:rPr lang="es-ES" sz="1400" i="1" dirty="0" err="1">
                <a:solidFill>
                  <a:srgbClr val="FF0000"/>
                </a:solidFill>
              </a:rPr>
              <a:t>Implemetnación</a:t>
            </a:r>
            <a:r>
              <a:rPr lang="es-ES" sz="1400" i="1" dirty="0">
                <a:solidFill>
                  <a:srgbClr val="FF0000"/>
                </a:solidFill>
              </a:rPr>
              <a:t> y WP, así como ejemplos de </a:t>
            </a:r>
            <a:r>
              <a:rPr lang="es-ES" sz="1400" i="1" dirty="0" err="1">
                <a:solidFill>
                  <a:srgbClr val="FF0000"/>
                </a:solidFill>
              </a:rPr>
              <a:t>ENoLL</a:t>
            </a:r>
            <a:r>
              <a:rPr lang="es-ES" sz="1400" i="1" dirty="0">
                <a:solidFill>
                  <a:srgbClr val="FF0000"/>
                </a:solidFill>
              </a:rPr>
              <a:t> para que los participantes entiendan mejor los conceptos y puedan exponer su caso de acuerdo a las mismas, pero esta información no se incluirá en las </a:t>
            </a:r>
            <a:r>
              <a:rPr lang="es-ES" sz="1400" i="1" dirty="0" err="1">
                <a:solidFill>
                  <a:srgbClr val="FF0000"/>
                </a:solidFill>
              </a:rPr>
              <a:t>ppts</a:t>
            </a:r>
            <a:r>
              <a:rPr lang="es-ES" sz="1400" i="1" dirty="0">
                <a:solidFill>
                  <a:srgbClr val="FF0000"/>
                </a:solidFill>
              </a:rPr>
              <a:t> de los participantes. </a:t>
            </a:r>
            <a:endParaRPr lang="en-US" dirty="0"/>
          </a:p>
        </p:txBody>
      </p:sp>
    </p:spTree>
    <p:extLst>
      <p:ext uri="{BB962C8B-B14F-4D97-AF65-F5344CB8AC3E}">
        <p14:creationId xmlns:p14="http://schemas.microsoft.com/office/powerpoint/2010/main" val="11820599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1058</Words>
  <Application>Microsoft Office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Infoday Nacional  17 de mayo 2023 A soil deal for Europe Call 2023</vt:lpstr>
      <vt:lpstr>Presentación de PowerPoint</vt:lpstr>
      <vt:lpstr>Plantilla para participantes. Instrucciones</vt:lpstr>
      <vt:lpstr>Topic HORIZON-MISS-2023-SOIL-01-XX</vt:lpstr>
      <vt:lpstr>Presentación de PowerPoint</vt:lpstr>
      <vt:lpstr>Presentación de PowerPoint</vt:lpstr>
      <vt:lpstr>Presentación de PowerPoint</vt:lpstr>
      <vt:lpstr>ENoLL – Soil Living Labs &amp; Lighthouses</vt:lpstr>
      <vt:lpstr>ENoLL – Soil Living Labs &amp; Lighthouses</vt:lpstr>
      <vt:lpstr>SITE/Living Lab – Name - Location (Province/Region) </vt:lpstr>
      <vt:lpstr>SITE/ Living Lab - X</vt:lpstr>
      <vt:lpstr>SITE/Living Lab – Name - Location (Province/Region) </vt:lpstr>
      <vt:lpstr>SITE/ Living Lab - 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Conde Vidal</dc:creator>
  <cp:lastModifiedBy>Marta Conde Vidal</cp:lastModifiedBy>
  <cp:revision>30</cp:revision>
  <dcterms:created xsi:type="dcterms:W3CDTF">2022-05-31T09:09:03Z</dcterms:created>
  <dcterms:modified xsi:type="dcterms:W3CDTF">2023-04-19T11:01:30Z</dcterms:modified>
</cp:coreProperties>
</file>